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  <p:sldMasterId id="2147483709" r:id="rId5"/>
  </p:sldMasterIdLst>
  <p:handoutMasterIdLst>
    <p:handoutMasterId r:id="rId28"/>
  </p:handoutMasterIdLst>
  <p:sldIdLst>
    <p:sldId id="335" r:id="rId6"/>
    <p:sldId id="287" r:id="rId7"/>
    <p:sldId id="343" r:id="rId8"/>
    <p:sldId id="339" r:id="rId9"/>
    <p:sldId id="304" r:id="rId10"/>
    <p:sldId id="341" r:id="rId11"/>
    <p:sldId id="340" r:id="rId12"/>
    <p:sldId id="344" r:id="rId13"/>
    <p:sldId id="327" r:id="rId14"/>
    <p:sldId id="328" r:id="rId15"/>
    <p:sldId id="345" r:id="rId16"/>
    <p:sldId id="349" r:id="rId17"/>
    <p:sldId id="342" r:id="rId18"/>
    <p:sldId id="306" r:id="rId19"/>
    <p:sldId id="350" r:id="rId20"/>
    <p:sldId id="334" r:id="rId21"/>
    <p:sldId id="325" r:id="rId22"/>
    <p:sldId id="351" r:id="rId23"/>
    <p:sldId id="337" r:id="rId24"/>
    <p:sldId id="333" r:id="rId25"/>
    <p:sldId id="312" r:id="rId26"/>
    <p:sldId id="336" r:id="rId27"/>
  </p:sldIdLst>
  <p:sldSz cx="9144000" cy="6858000" type="screen4x3"/>
  <p:notesSz cx="6805613" cy="99393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0000"/>
    <a:srgbClr val="993300"/>
    <a:srgbClr val="FFFF66"/>
    <a:srgbClr val="0000FF"/>
    <a:srgbClr val="99FF99"/>
    <a:srgbClr val="CCFFFF"/>
    <a:srgbClr val="00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63" autoAdjust="0"/>
    <p:restoredTop sz="68111" autoAdjust="0"/>
  </p:normalViewPr>
  <p:slideViewPr>
    <p:cSldViewPr>
      <p:cViewPr varScale="1">
        <p:scale>
          <a:sx n="110" d="100"/>
          <a:sy n="110" d="100"/>
        </p:scale>
        <p:origin x="-96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182" tIns="45591" rIns="91182" bIns="455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182" tIns="45591" rIns="91182" bIns="4559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1818620-1A57-4CE5-ACAE-E553C7A4AA1A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182" tIns="45591" rIns="91182" bIns="455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lIns="91182" tIns="45591" rIns="91182" bIns="4559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7D909CC-F3DD-42AB-AB0C-3D8368F351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71EE5-0BE8-4AFF-8402-C9B53E0E5DF6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DBFDA-1328-41EF-8602-64F60F9C37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E4CF8-6C43-4841-83E5-12B713BB0847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46176-3902-4ED2-B64C-D074C6FD55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1A72F-C428-478F-8781-ADAA26428605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B2F62-3E56-4DCA-90EE-DAAC44F615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0C8126E-39B1-40A6-849E-AFBA1D741062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6B354FE-6301-4FAF-B1D0-374ABAA72B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5CB0968-279B-40E1-A8F1-96F0D3D55785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CB186A5-2118-48B8-A392-3513D5494E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E1AA7C6-FA26-40E9-8E55-C2BFA57A195C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E91B0BF-F6AE-453C-83B8-DA7E7B4AB9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5AB41DE-1CEB-487E-9DAD-1CB8BED85FBE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D88184C-C029-433A-AD32-1733A124D5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8BA821F-4853-475C-98B4-05EAC6870CD9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06CD1AB-05AF-4AE5-BE72-B5041C3CA5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DCD1A7B-6746-4F3B-9662-31E4F2E3C178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3CFD46F-8BCC-401C-98B0-83E9B46BFC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358F73D-3679-4830-9503-F351ED92C354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7342C7F-6555-4500-8A83-5B3782239F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7ADBD0-E708-4C3A-9495-178CA322BBAB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7B573CB-FBE0-46EB-A358-5B4F76D2E0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C3841-2764-4396-B093-BD7010EA3296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BDA45-204C-4E65-8960-900CED78ED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BC1CD59-FF6A-4A41-BC3A-ACA6D6967FBC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04357D2-41FD-4367-803C-B6427CD31B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93852A8-6CD7-449C-BEBA-3C3C49B02013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7A4FA08-9B09-4DCA-BFA7-4FAC852C2A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FE6E038-FEC6-468C-B009-0D5132A5A42D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73593E-4E5C-4E54-8C57-D4B5A224F6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04EE1F4-3873-4C73-BB13-1588F35820A0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C507EF7-D1A0-4780-A2E7-0936501F0C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674EF71-6EA1-42AD-9CCB-71E824D9C6A9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F1155D1-F190-449D-941B-9B38425192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EE8A627-45D0-4D17-A948-64B73AC47A3D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85CADAD-2C28-4449-A7A3-B1E50B1222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2367C87-054B-4B88-ABB5-25DD9901A568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9EB0C0B-A999-4CE4-B507-3297ABA3B8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F704EAB-9F71-4611-9620-F4BEED67E539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9FBCED7-4F88-4ABD-9D30-CDD36C3A56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58D3045-EFFE-4493-9172-3C4F87DB3A3F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227A521-080D-45EC-8DA1-B93B0D8F34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7F9D9F6-23DD-4300-BD53-02CA67EE9296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53631D4-41C9-4DEE-925D-6816E1F430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613EC-295B-47F5-B463-707536B1D160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E2EA-11DE-4AED-A05C-EF20C64BA8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840E9ED-63FC-4990-8D4E-AEAFE73AC0CB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F919E32-EA43-4771-86E6-D15CF77424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75CBD40-37AA-489D-A8C7-BC2F22BB9393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1249AA-C844-487B-A8A9-DDB8E4CCE6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7EB98B-935D-459F-B359-A667B8A0C550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28ED9AB-2DFB-4EFA-ABD1-6B39A4F6EC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E9519FC-1024-4144-A5FC-6624669C7332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2A81CA1-FD50-4868-96CD-CF391A5C94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0EA98B5-E3EE-461D-A017-33D7878829B9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B66F1E0-A771-4C89-B8B9-551A030F5F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8F653E0-E71D-46DE-B66D-9163B17C0FCB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ABAA7FD-723C-4C0B-A057-A78BDB79BF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A8B8F3A-FD3C-47D6-8F7B-82492AF42D48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90EDF66-44B7-4DE9-93E8-C1687A3F62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AE63B2A-DF5A-403D-BF65-6C1746306728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31D5E4C-B3BE-4FA9-845A-8932ECDBA5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F28348E-4576-4BF0-8E85-71D88D554284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5F9520C-F58C-4C45-A145-6ADD3D3E5E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E0D3CCF-0A33-49A3-ACF5-365321B0A4D9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DEF295A-D5EE-4843-B3C5-936CA053D7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78E64-FA00-44FF-809F-494B2154AC2D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DC09E-A256-4F05-9529-12EDAE4E52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C70B71A-88A5-4FD1-9AB9-139656B5695A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C6C4D9C-EDDF-4EBC-81EA-BA81142372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D7C4386-C74C-429D-B9C2-FBB86F090779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5904289-3E50-4834-879B-330C87AA88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4D384EE-D62B-452A-ABA5-1EFABB637B08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542A4F5-8F56-453F-87D0-301DD2A65C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CD55E07-FFD4-4BA3-BE1B-99AAC6B32BCD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FD4ACC1-3C1F-4BDC-871B-749461B402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6BF18EE-A761-425C-8649-0090806C3D6A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5C0C95A-042F-4279-B412-A92A11425D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A86EDFA-1A5D-4067-BEB2-8F5BFF77B203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02DA23E-AD1E-4306-B85E-12A3DB058B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440CCDE-6C6C-404F-851E-2B973736C920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064B251-BF29-4069-BB5A-4889261B84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0E7ED17-DA3D-4ECC-ADDE-6F77AB27173A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9C49378-8B77-4CBF-9AC5-8975C9FC1E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4F6890C-44D2-4260-92B2-0395048F1B0C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CDDF264-2964-4B5C-80F1-356E470146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435C85D-3A37-4097-8698-16F3506E0E78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0A42172-A390-47BE-AEA9-6D46596625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FC6CC-AEDF-41AF-8F7C-B658BF27B8C0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23325-EFBE-44BE-ABA0-1C99F5FE00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B86E12F-C9D5-4FF3-A234-84D79F22ABCB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CE609D1-2C43-4AA7-9ED2-B2BF25D800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AF9AEB8-CF4D-4588-85F2-27ECAAFBDDB4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6247664-9351-4FC4-88BC-7D6167CB27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06A4222-C322-4D60-9B57-9B7AEA7424B4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4B74B94-5E84-41F8-9E51-B643CC257A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84377E1-DB89-4EFE-A3CF-56D0DE34B656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D7A46CC-FFF7-4632-A348-D4A1E01F2E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E594A-FAC9-42D5-B71A-EFB96FD51CC7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44E0D-20E6-479C-86D6-FEA6720062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C1290-588C-4FA6-BA5A-12C5014AF4FF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A938C-C265-4006-B210-6CF60513A4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33A1C-DC8E-4519-AC29-3D3425135EDE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1DFE1-A22F-4C3A-B4A5-8743F3035A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E37F2-CF99-4523-8A0B-4DF12103D212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4F212-7D53-4BC6-9EDE-A465E78769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2C1A65-C0FF-48B0-ADB0-981BFA8261D8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A8391CC-D52E-49EC-9F28-ECD33BB2B0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1" r:id="rId2"/>
    <p:sldLayoutId id="2147483760" r:id="rId3"/>
    <p:sldLayoutId id="2147483759" r:id="rId4"/>
    <p:sldLayoutId id="2147483758" r:id="rId5"/>
    <p:sldLayoutId id="2147483757" r:id="rId6"/>
    <p:sldLayoutId id="2147483756" r:id="rId7"/>
    <p:sldLayoutId id="2147483755" r:id="rId8"/>
    <p:sldLayoutId id="2147483763" r:id="rId9"/>
    <p:sldLayoutId id="2147483754" r:id="rId10"/>
    <p:sldLayoutId id="214748375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3316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7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Constantia"/>
              </a:defRPr>
            </a:lvl1pPr>
          </a:lstStyle>
          <a:p>
            <a:pPr>
              <a:defRPr/>
            </a:pPr>
            <a:fld id="{F0478490-28F9-47F4-8719-3BE5088C9007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Constanti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Constantia"/>
              </a:defRPr>
            </a:lvl1pPr>
          </a:lstStyle>
          <a:p>
            <a:pPr>
              <a:defRPr/>
            </a:pPr>
            <a:fld id="{6A7DB6BB-8FF4-4393-8539-48F0589C2B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3321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onstantia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onstantia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24580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4581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Constantia"/>
              </a:defRPr>
            </a:lvl1pPr>
          </a:lstStyle>
          <a:p>
            <a:pPr>
              <a:defRPr/>
            </a:pPr>
            <a:fld id="{9D20EC42-4D90-41F9-A710-5767DC3361A4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Constanti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Constantia"/>
              </a:defRPr>
            </a:lvl1pPr>
          </a:lstStyle>
          <a:p>
            <a:pPr>
              <a:defRPr/>
            </a:pPr>
            <a:fld id="{17C24AC3-4C97-4880-9F42-33E21CD49D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4585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onstantia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onstantia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3686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686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Constantia"/>
              </a:defRPr>
            </a:lvl1pPr>
          </a:lstStyle>
          <a:p>
            <a:pPr>
              <a:defRPr/>
            </a:pPr>
            <a:fld id="{AEBA8BFC-B41F-42B4-BFD8-98EBA829FB2D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Constanti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Constantia"/>
              </a:defRPr>
            </a:lvl1pPr>
          </a:lstStyle>
          <a:p>
            <a:pPr>
              <a:defRPr/>
            </a:pPr>
            <a:fld id="{A3F87A16-E6B7-4EA4-AB34-E0F8C81DFC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3687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onstantia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onstantia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49156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9157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Constantia"/>
              </a:defRPr>
            </a:lvl1pPr>
          </a:lstStyle>
          <a:p>
            <a:pPr>
              <a:defRPr/>
            </a:pPr>
            <a:fld id="{F4163EFA-BF5D-4F90-8E88-034C15ED1FB4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Constanti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Constantia"/>
              </a:defRPr>
            </a:lvl1pPr>
          </a:lstStyle>
          <a:p>
            <a:pPr>
              <a:defRPr/>
            </a:pPr>
            <a:fld id="{520AB0DE-E75B-40BB-A6CD-77C07488F5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49161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onstantia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onstantia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hyperlink" Target="http://www.nedelia.ru/im/nums/2006/021/bank2.jpg" TargetMode="Externa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9" name="Rectangle 29"/>
          <p:cNvSpPr>
            <a:spLocks noChangeArrowheads="1"/>
          </p:cNvSpPr>
          <p:nvPr/>
        </p:nvSpPr>
        <p:spPr bwMode="auto">
          <a:xfrm>
            <a:off x="3402013" y="854075"/>
            <a:ext cx="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61442" name="Rectangle 26"/>
          <p:cNvSpPr>
            <a:spLocks noChangeArrowheads="1"/>
          </p:cNvSpPr>
          <p:nvPr/>
        </p:nvSpPr>
        <p:spPr bwMode="auto">
          <a:xfrm>
            <a:off x="84138" y="2652713"/>
            <a:ext cx="31432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 b="1">
              <a:latin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-315913"/>
            <a:ext cx="9144000" cy="5035551"/>
          </a:xfrm>
          <a:prstGeom prst="rect">
            <a:avLst/>
          </a:prstGeom>
          <a:noFill/>
          <a:effectLst>
            <a:outerShdw blurRad="50800" dist="38100" dir="8100000" algn="tr" rotWithShape="0">
              <a:schemeClr val="accent1">
                <a:lumMod val="75000"/>
                <a:alpha val="4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>
              <a:defRPr/>
            </a:pPr>
            <a:endParaRPr lang="ru-RU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endParaRPr lang="ru-RU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endParaRPr lang="ru-RU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endParaRPr lang="ru-RU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endParaRPr lang="ru-RU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endParaRPr lang="ru-RU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endParaRPr lang="ru-RU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ru-RU" sz="3600" b="1" dirty="0">
                <a:solidFill>
                  <a:srgbClr val="008000"/>
                </a:solidFill>
                <a:latin typeface="Verdana" pitchFamily="34" charset="0"/>
              </a:rPr>
              <a:t>Двадцать пятое заседание Совета Дрожжановского муниципального района Республики Татарстан</a:t>
            </a:r>
          </a:p>
          <a:p>
            <a:pPr algn="ctr">
              <a:defRPr/>
            </a:pPr>
            <a:endParaRPr lang="ru-RU" sz="3600" b="1" dirty="0">
              <a:solidFill>
                <a:srgbClr val="008000"/>
              </a:solidFill>
              <a:latin typeface="Verdana" pitchFamily="34" charset="0"/>
            </a:endParaRPr>
          </a:p>
        </p:txBody>
      </p:sp>
      <p:sp>
        <p:nvSpPr>
          <p:cNvPr id="6147" name="TextBox 8"/>
          <p:cNvSpPr txBox="1">
            <a:spLocks noChangeArrowheads="1"/>
          </p:cNvSpPr>
          <p:nvPr/>
        </p:nvSpPr>
        <p:spPr bwMode="auto">
          <a:xfrm>
            <a:off x="2268538" y="5969000"/>
            <a:ext cx="41941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13 марта 2013 года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9" name="Rectangle 29"/>
          <p:cNvSpPr>
            <a:spLocks noChangeArrowheads="1"/>
          </p:cNvSpPr>
          <p:nvPr/>
        </p:nvSpPr>
        <p:spPr bwMode="auto">
          <a:xfrm>
            <a:off x="3402013" y="854075"/>
            <a:ext cx="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71682" name="Rectangle 26"/>
          <p:cNvSpPr>
            <a:spLocks noChangeArrowheads="1"/>
          </p:cNvSpPr>
          <p:nvPr/>
        </p:nvSpPr>
        <p:spPr bwMode="auto">
          <a:xfrm>
            <a:off x="84138" y="2652713"/>
            <a:ext cx="31432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 b="1">
              <a:latin typeface="Tahoma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7950" y="-171450"/>
            <a:ext cx="9036050" cy="1585913"/>
          </a:xfrm>
          <a:prstGeom prst="rect">
            <a:avLst/>
          </a:prstGeom>
          <a:noFill/>
        </p:spPr>
        <p:txBody>
          <a:bodyPr lIns="123819" tIns="61909" rIns="123819" bIns="61909">
            <a:spAutoFit/>
          </a:bodyPr>
          <a:lstStyle/>
          <a:p>
            <a:pPr algn="ctr">
              <a:defRPr/>
            </a:pPr>
            <a:r>
              <a:rPr lang="ru-RU" sz="32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Кредиты ЛПХ </a:t>
            </a:r>
          </a:p>
          <a:p>
            <a:pPr algn="ctr">
              <a:defRPr/>
            </a:pPr>
            <a:endParaRPr lang="ru-RU" sz="3200" b="1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algn="ctr">
              <a:defRPr/>
            </a:pPr>
            <a:r>
              <a:rPr lang="ru-RU" sz="32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                                                   </a:t>
            </a:r>
            <a:endParaRPr lang="ru-RU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graphicFrame>
        <p:nvGraphicFramePr>
          <p:cNvPr id="23742" name="Group 190"/>
          <p:cNvGraphicFramePr>
            <a:graphicFrameLocks noGrp="1"/>
          </p:cNvGraphicFramePr>
          <p:nvPr/>
        </p:nvGraphicFramePr>
        <p:xfrm>
          <a:off x="179388" y="333375"/>
          <a:ext cx="8569325" cy="6500813"/>
        </p:xfrm>
        <a:graphic>
          <a:graphicData uri="http://schemas.openxmlformats.org/drawingml/2006/table">
            <a:tbl>
              <a:tblPr/>
              <a:tblGrid>
                <a:gridCol w="2951162"/>
                <a:gridCol w="2520950"/>
                <a:gridCol w="1368425"/>
                <a:gridCol w="1728788"/>
              </a:tblGrid>
              <a:tr h="5270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Сельское поселение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Cyr" pitchFamily="34" charset="0"/>
                        </a:rPr>
                        <a:t>кол-во кредитов с начала кредитования 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Cyr" pitchFamily="34" charset="0"/>
                        </a:rPr>
                        <a:t>кредиты на 100 ЛПХ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% к 2011 году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Стародрожжановское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СП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Старочукалинское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СП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Новоишлинское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СП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Чувашско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-Дрожжановское СП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157%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Новоильмовское СП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 Cyr" pitchFamily="34" charset="0"/>
                        </a:rPr>
                        <a:t>Марсовское СП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133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 Cyr" pitchFamily="34" charset="0"/>
                        </a:rPr>
                        <a:t>28,7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107%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Cyr" pitchFamily="34" charset="0"/>
                        </a:rPr>
                        <a:t>Алешкин-Саплыкское СП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104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25,3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138%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Cyr" pitchFamily="34" charset="0"/>
                        </a:rPr>
                        <a:t>Шланговское СП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51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22,9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60%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Cyr" pitchFamily="34" charset="0"/>
                        </a:rPr>
                        <a:t>Малоцильнинское СП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110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20,8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181%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Cyr" pitchFamily="34" charset="0"/>
                        </a:rPr>
                        <a:t>Звездинское СП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68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19,4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130%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Cyr" pitchFamily="34" charset="0"/>
                        </a:rPr>
                        <a:t>Большецильнинское СП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59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Cyr" pitchFamily="34" charset="0"/>
                        </a:rPr>
                        <a:t>18,2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136%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Cyr" pitchFamily="34" charset="0"/>
                        </a:rPr>
                        <a:t>Старокакерлинское СП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Cyr" pitchFamily="34" charset="0"/>
                        </a:rPr>
                        <a:t>86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Cyr" pitchFamily="34" charset="0"/>
                        </a:rPr>
                        <a:t>17,7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96%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363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Cyr" pitchFamily="34" charset="0"/>
                        </a:rPr>
                        <a:t>Старошаймурзинское СП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Cyr" pitchFamily="34" charset="0"/>
                        </a:rPr>
                        <a:t>16,3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281%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Cyr" pitchFamily="34" charset="0"/>
                        </a:rPr>
                        <a:t>Матакское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Cyr" pitchFamily="34" charset="0"/>
                        </a:rPr>
                        <a:t> СП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63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Cyr" pitchFamily="34" charset="0"/>
                        </a:rPr>
                        <a:t>15,6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68%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Cyr" pitchFamily="34" charset="0"/>
                        </a:rPr>
                        <a:t>Нижнечекурское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Cyr" pitchFamily="34" charset="0"/>
                        </a:rPr>
                        <a:t> СП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Cyr" pitchFamily="34" charset="0"/>
                        </a:rPr>
                        <a:t>64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Cyr" pitchFamily="34" charset="0"/>
                        </a:rPr>
                        <a:t>15,4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74%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Cyr" pitchFamily="34" charset="0"/>
                        </a:rPr>
                        <a:t>Большеаксинское СП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68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Cyr" pitchFamily="34" charset="0"/>
                        </a:rPr>
                        <a:t>15,3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109%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52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Cyr" pitchFamily="34" charset="0"/>
                        </a:rPr>
                        <a:t>Село-</a:t>
                      </a: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Cyr" pitchFamily="34" charset="0"/>
                        </a:rPr>
                        <a:t>Убейского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Cyr" pitchFamily="34" charset="0"/>
                        </a:rPr>
                        <a:t> СП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67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Cyr" pitchFamily="34" charset="0"/>
                        </a:rPr>
                        <a:t>14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246%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9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Cyr" pitchFamily="34" charset="0"/>
                        </a:rPr>
                        <a:t>Городищенское СП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Cyr" pitchFamily="34" charset="0"/>
                        </a:rPr>
                        <a:t>12,3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157%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46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Cyr" pitchFamily="34" charset="0"/>
                        </a:rPr>
                        <a:t>Новобурундуковское СП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Cyr" pitchFamily="34" charset="0"/>
                        </a:rPr>
                        <a:t>7,8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133%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 Cyr" pitchFamily="34" charset="0"/>
                        </a:rPr>
                        <a:t>Итого по району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 Cyr" pitchFamily="34" charset="0"/>
                        </a:rPr>
                        <a:t>2282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 Cyr" pitchFamily="34" charset="0"/>
                        </a:rPr>
                        <a:t>26,8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128%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5496" y="-201"/>
            <a:ext cx="9073008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Малоцильнинское</a:t>
            </a:r>
            <a:r>
              <a:rPr lang="ru-RU" sz="32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СП</a:t>
            </a:r>
            <a:endParaRPr lang="en-US" sz="32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ЛПХ Юсупова А.Ф.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052513"/>
            <a:ext cx="5905500" cy="3990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800"/>
              </a:spcAft>
              <a:defRPr/>
            </a:pPr>
            <a:r>
              <a:rPr lang="ru-RU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Имеет:</a:t>
            </a:r>
            <a:r>
              <a:rPr lang="ru-RU" sz="22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19 голов КРС,  в </a:t>
            </a:r>
            <a:r>
              <a:rPr lang="ru-RU" sz="22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т.ч</a:t>
            </a:r>
            <a:r>
              <a:rPr lang="ru-RU" sz="22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. - 8 коров</a:t>
            </a:r>
          </a:p>
          <a:p>
            <a:pPr>
              <a:spcAft>
                <a:spcPts val="800"/>
              </a:spcAft>
              <a:defRPr/>
            </a:pPr>
            <a:r>
              <a:rPr lang="ru-RU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Доильный аппарат – </a:t>
            </a:r>
            <a:r>
              <a:rPr lang="ru-RU" sz="22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3 ед.</a:t>
            </a:r>
          </a:p>
          <a:p>
            <a:pPr>
              <a:spcAft>
                <a:spcPts val="800"/>
              </a:spcAft>
              <a:defRPr/>
            </a:pPr>
            <a:r>
              <a:rPr lang="ru-RU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Трактор – </a:t>
            </a:r>
            <a:r>
              <a:rPr lang="ru-RU" sz="22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1 </a:t>
            </a:r>
            <a:r>
              <a:rPr lang="ru-RU" sz="22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ед.Содержит</a:t>
            </a:r>
            <a:r>
              <a:rPr lang="ru-RU" sz="22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ru-RU" sz="22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пасеку</a:t>
            </a:r>
            <a:r>
              <a:rPr lang="ru-RU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- 13 пчелосемей</a:t>
            </a:r>
          </a:p>
          <a:p>
            <a:pPr algn="just">
              <a:spcAft>
                <a:spcPts val="800"/>
              </a:spcAft>
              <a:defRPr/>
            </a:pPr>
            <a:r>
              <a:rPr lang="ru-RU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Произведенную продукцию </a:t>
            </a:r>
            <a:r>
              <a:rPr lang="ru-RU" sz="22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реализует</a:t>
            </a:r>
            <a:br>
              <a:rPr lang="ru-RU" sz="22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</a:br>
            <a:r>
              <a:rPr lang="ru-RU" sz="22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на </a:t>
            </a:r>
            <a:r>
              <a:rPr lang="ru-RU" sz="22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мини сельхоз рынке </a:t>
            </a:r>
            <a:r>
              <a:rPr lang="ru-RU" sz="22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в селе Старое Дрожжаное и в городе </a:t>
            </a:r>
            <a:r>
              <a:rPr lang="ru-RU" sz="22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Буинске</a:t>
            </a:r>
            <a:r>
              <a:rPr lang="ru-RU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ru-RU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молоко по цене </a:t>
            </a:r>
            <a:r>
              <a:rPr lang="ru-RU" sz="22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20 рублей </a:t>
            </a:r>
            <a:r>
              <a:rPr lang="ru-RU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за 1 литр</a:t>
            </a:r>
            <a:endParaRPr lang="ru-RU" sz="22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algn="just">
              <a:spcAft>
                <a:spcPts val="800"/>
              </a:spcAft>
              <a:defRPr/>
            </a:pPr>
            <a:r>
              <a:rPr lang="ru-RU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Годовая выручка от реализации</a:t>
            </a:r>
            <a:br>
              <a:rPr lang="ru-RU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</a:br>
            <a:r>
              <a:rPr lang="ru-RU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с/х продукции – </a:t>
            </a:r>
            <a:r>
              <a:rPr lang="ru-RU" sz="22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700-800 </a:t>
            </a:r>
            <a:r>
              <a:rPr lang="ru-RU" sz="22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тыс.руб</a:t>
            </a:r>
            <a:r>
              <a:rPr lang="ru-RU" sz="22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.</a:t>
            </a:r>
          </a:p>
        </p:txBody>
      </p:sp>
      <p:pic>
        <p:nvPicPr>
          <p:cNvPr id="72707" name="Picture 8" descr="PB1605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3575" y="4860925"/>
            <a:ext cx="3024188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9" descr="PB1605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1557338"/>
            <a:ext cx="3005137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10" descr="PB1605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7763" y="4724400"/>
            <a:ext cx="2881312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0" name="Picture 8" descr="SAM_08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4832350"/>
            <a:ext cx="3095625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9" name="Rectangle 29"/>
          <p:cNvSpPr>
            <a:spLocks noChangeArrowheads="1"/>
          </p:cNvSpPr>
          <p:nvPr/>
        </p:nvSpPr>
        <p:spPr bwMode="auto">
          <a:xfrm>
            <a:off x="3402013" y="854075"/>
            <a:ext cx="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73730" name="Rectangle 26"/>
          <p:cNvSpPr>
            <a:spLocks noChangeArrowheads="1"/>
          </p:cNvSpPr>
          <p:nvPr/>
        </p:nvSpPr>
        <p:spPr bwMode="auto">
          <a:xfrm>
            <a:off x="84138" y="2652713"/>
            <a:ext cx="31432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 b="1">
              <a:latin typeface="Tahoma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7950" y="-171450"/>
            <a:ext cx="9036050" cy="2073275"/>
          </a:xfrm>
          <a:prstGeom prst="rect">
            <a:avLst/>
          </a:prstGeom>
          <a:noFill/>
        </p:spPr>
        <p:txBody>
          <a:bodyPr lIns="123819" tIns="61909" rIns="123819" bIns="61909">
            <a:spAutoFit/>
          </a:bodyPr>
          <a:lstStyle/>
          <a:p>
            <a:pPr algn="ctr">
              <a:defRPr/>
            </a:pPr>
            <a:r>
              <a:rPr lang="ru-RU" sz="32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Полученные субсидии на сохранение поголовья коров </a:t>
            </a:r>
          </a:p>
          <a:p>
            <a:pPr algn="ctr">
              <a:defRPr/>
            </a:pPr>
            <a:endParaRPr lang="ru-RU" sz="3200" b="1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algn="ctr">
              <a:defRPr/>
            </a:pPr>
            <a:r>
              <a:rPr lang="ru-RU" sz="32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                                                   </a:t>
            </a:r>
            <a:endParaRPr lang="ru-RU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graphicFrame>
        <p:nvGraphicFramePr>
          <p:cNvPr id="133257" name="Group 137"/>
          <p:cNvGraphicFramePr>
            <a:graphicFrameLocks noGrp="1"/>
          </p:cNvGraphicFramePr>
          <p:nvPr/>
        </p:nvGraphicFramePr>
        <p:xfrm>
          <a:off x="179388" y="981075"/>
          <a:ext cx="8785225" cy="2743200"/>
        </p:xfrm>
        <a:graphic>
          <a:graphicData uri="http://schemas.openxmlformats.org/drawingml/2006/table">
            <a:tbl>
              <a:tblPr/>
              <a:tblGrid>
                <a:gridCol w="1079500"/>
                <a:gridCol w="3673475"/>
                <a:gridCol w="4032250"/>
              </a:tblGrid>
              <a:tr h="5270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Год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Cyr" pitchFamily="34" charset="0"/>
                        </a:rPr>
                        <a:t>Ставка субсидирования руб./гол 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Cyr" pitchFamily="34" charset="0"/>
                        </a:rPr>
                        <a:t>Полученные субсидии на сохранение поголовья коров тыс.руб.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4130,65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20835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2850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14535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2615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14121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/>
          <a:srcRect t="3984" b="15305"/>
          <a:stretch/>
        </p:blipFill>
        <p:spPr bwMode="auto">
          <a:xfrm>
            <a:off x="250825" y="4076700"/>
            <a:ext cx="4105275" cy="2359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4099" name="Picture 3" descr="\\RAY\Pictures\НОВАЯ БАЗА\ЖИВОТНОВОДСТВО\КРС\Коровы\В поле\19.jpg"/>
          <p:cNvPicPr>
            <a:picLocks noChangeAspect="1" noChangeArrowheads="1"/>
          </p:cNvPicPr>
          <p:nvPr/>
        </p:nvPicPr>
        <p:blipFill rotWithShape="1">
          <a:blip r:embed="rId3"/>
          <a:srcRect t="12644" b="25741"/>
          <a:stretch/>
        </p:blipFill>
        <p:spPr bwMode="auto">
          <a:xfrm>
            <a:off x="4859338" y="4076700"/>
            <a:ext cx="4105275" cy="2376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9" name="Rectangle 29"/>
          <p:cNvSpPr>
            <a:spLocks noChangeArrowheads="1"/>
          </p:cNvSpPr>
          <p:nvPr/>
        </p:nvSpPr>
        <p:spPr bwMode="auto">
          <a:xfrm>
            <a:off x="3402013" y="854075"/>
            <a:ext cx="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74754" name="Rectangle 26"/>
          <p:cNvSpPr>
            <a:spLocks noChangeArrowheads="1"/>
          </p:cNvSpPr>
          <p:nvPr/>
        </p:nvSpPr>
        <p:spPr bwMode="auto">
          <a:xfrm>
            <a:off x="84138" y="2652713"/>
            <a:ext cx="31432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 b="1">
              <a:latin typeface="Tahoma" pitchFamily="34" charset="0"/>
            </a:endParaRPr>
          </a:p>
        </p:txBody>
      </p:sp>
      <p:sp>
        <p:nvSpPr>
          <p:cNvPr id="74755" name="Text Box 7"/>
          <p:cNvSpPr txBox="1">
            <a:spLocks noChangeArrowheads="1"/>
          </p:cNvSpPr>
          <p:nvPr/>
        </p:nvSpPr>
        <p:spPr bwMode="auto">
          <a:xfrm>
            <a:off x="84138" y="0"/>
            <a:ext cx="8880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00FF"/>
                </a:solidFill>
                <a:latin typeface="Verdana" pitchFamily="34" charset="0"/>
              </a:rPr>
              <a:t>Поголовье коров в разрезе сельских поселений</a:t>
            </a:r>
          </a:p>
        </p:txBody>
      </p:sp>
      <p:graphicFrame>
        <p:nvGraphicFramePr>
          <p:cNvPr id="95397" name="Group 165"/>
          <p:cNvGraphicFramePr>
            <a:graphicFrameLocks noGrp="1"/>
          </p:cNvGraphicFramePr>
          <p:nvPr/>
        </p:nvGraphicFramePr>
        <p:xfrm>
          <a:off x="60325" y="549275"/>
          <a:ext cx="8928100" cy="6156325"/>
        </p:xfrm>
        <a:graphic>
          <a:graphicData uri="http://schemas.openxmlformats.org/drawingml/2006/table">
            <a:tbl>
              <a:tblPr/>
              <a:tblGrid>
                <a:gridCol w="3013075"/>
                <a:gridCol w="1830388"/>
                <a:gridCol w="2041525"/>
                <a:gridCol w="2043112"/>
              </a:tblGrid>
              <a:tr h="2875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Наименование СП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На 01.10.2010г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На 01.01.2013г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(+-)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Алешкин-</a:t>
                      </a: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Саплыкское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СП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+5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Большеаксинское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СП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+15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7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Большецильнинское СП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294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+1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Городищенское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СП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194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-18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Звездинское СП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+39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Малоцильнинское СП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496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490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-6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Марсовское СП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+46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Матаковское СП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+33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Нижнечекурское СП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-7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Новоильмовское СП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Новоишлинское СП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-7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Село-Убеевское СП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378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-7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Стародрожжановское СП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+13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Старокакерлинское</a:t>
                      </a:r>
                      <a:r>
                        <a:rPr kumimoji="0" lang="ru-RU" sz="13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СП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164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187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+23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Старочукалинское СП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277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+12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Старошаймурзинское СП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+16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Чувдрожжановское СП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190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138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-52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Новобурундуковское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СП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-6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8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Шланговское СП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175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186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+11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Итого по району: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5274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5385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+111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9" name="Rectangle 29"/>
          <p:cNvSpPr>
            <a:spLocks noChangeArrowheads="1"/>
          </p:cNvSpPr>
          <p:nvPr/>
        </p:nvSpPr>
        <p:spPr bwMode="auto">
          <a:xfrm>
            <a:off x="3402013" y="854075"/>
            <a:ext cx="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75778" name="Rectangle 26"/>
          <p:cNvSpPr>
            <a:spLocks noChangeArrowheads="1"/>
          </p:cNvSpPr>
          <p:nvPr/>
        </p:nvSpPr>
        <p:spPr bwMode="auto">
          <a:xfrm>
            <a:off x="84138" y="2652713"/>
            <a:ext cx="31432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 b="1">
              <a:latin typeface="Tahoma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7950" y="0"/>
            <a:ext cx="9036050" cy="2073275"/>
          </a:xfrm>
          <a:prstGeom prst="rect">
            <a:avLst/>
          </a:prstGeom>
          <a:noFill/>
        </p:spPr>
        <p:txBody>
          <a:bodyPr lIns="123819" tIns="61909" rIns="123819" bIns="61909">
            <a:spAutoFit/>
          </a:bodyPr>
          <a:lstStyle/>
          <a:p>
            <a:pPr algn="ctr">
              <a:defRPr/>
            </a:pPr>
            <a:r>
              <a:rPr lang="ru-RU" sz="32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Строительство семейных ферм в разрезе сельских поселений </a:t>
            </a:r>
          </a:p>
          <a:p>
            <a:pPr algn="ctr">
              <a:defRPr/>
            </a:pPr>
            <a:endParaRPr lang="ru-RU" sz="3200" b="1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algn="ctr">
              <a:defRPr/>
            </a:pPr>
            <a:r>
              <a:rPr lang="ru-RU" sz="32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                                                   </a:t>
            </a:r>
            <a:endParaRPr lang="ru-RU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graphicFrame>
        <p:nvGraphicFramePr>
          <p:cNvPr id="87144" name="Group 104"/>
          <p:cNvGraphicFramePr>
            <a:graphicFrameLocks noGrp="1"/>
          </p:cNvGraphicFramePr>
          <p:nvPr/>
        </p:nvGraphicFramePr>
        <p:xfrm>
          <a:off x="107950" y="1052513"/>
          <a:ext cx="4391025" cy="5813425"/>
        </p:xfrm>
        <a:graphic>
          <a:graphicData uri="http://schemas.openxmlformats.org/drawingml/2006/table">
            <a:tbl>
              <a:tblPr/>
              <a:tblGrid>
                <a:gridCol w="719138"/>
                <a:gridCol w="2160587"/>
                <a:gridCol w="1511300"/>
              </a:tblGrid>
              <a:tr h="160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СП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участников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Алешкин-Саплыкское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Большеаксинское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Большецильнинское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Городищенское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Звездинское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Малоцильнинское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Марсовское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Матаковское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Нижнечекурское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Новоильмовское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Новоишлинское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Село-Убеевское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Стародрожжановское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Старокакерлинское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Старочукалинское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Старошаймурзинское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Чувдрожжановское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Новобурундуковское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8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Шланговское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 чел.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5811507" y="1060741"/>
            <a:ext cx="2495542" cy="1568756"/>
          </a:xfrm>
          <a:prstGeom prst="roundRect">
            <a:avLst>
              <a:gd name="adj" fmla="val 4749"/>
            </a:avLst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3819" tIns="61909" rIns="123819" bIns="61909" anchor="ctr"/>
          <a:lstStyle/>
          <a:p>
            <a:pPr>
              <a:defRPr/>
            </a:pPr>
            <a:r>
              <a:rPr lang="ru-RU" sz="28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7</a:t>
            </a:r>
            <a:r>
              <a:rPr lang="ru-RU" sz="20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- количество действующих</a:t>
            </a:r>
          </a:p>
          <a:p>
            <a:pPr>
              <a:defRPr/>
            </a:pPr>
            <a:r>
              <a:rPr lang="ru-RU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14</a:t>
            </a:r>
            <a:r>
              <a:rPr lang="ru-RU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-в процессе строительства</a:t>
            </a:r>
          </a:p>
        </p:txBody>
      </p:sp>
      <p:pic>
        <p:nvPicPr>
          <p:cNvPr id="75873" name="Picture 4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48488" y="2781300"/>
            <a:ext cx="2068512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874" name="Picture 44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781300"/>
            <a:ext cx="230505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875" name="Picture 44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488" y="4221163"/>
            <a:ext cx="20891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876" name="Picture 107" descr="SAM_07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48488" y="5516563"/>
            <a:ext cx="2089150" cy="121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877" name="Picture 108" descr="SAM_073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5516563"/>
            <a:ext cx="2305050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878" name="Picture 109" descr="SAM_074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4149725"/>
            <a:ext cx="2303463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925" y="1054100"/>
            <a:ext cx="8939213" cy="611188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4925" y="1019175"/>
            <a:ext cx="8856663" cy="1190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spcAft>
                <a:spcPts val="700"/>
              </a:spcAft>
              <a:defRPr/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</a:t>
            </a: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В 2011 году по программе «Семейная ферма» построил семейную ферму на 24 головы КРС. На строительство фермы было задействовано 700 тыс.руб. кредитных средств, и 1 млн. рублей получил субсидию на строительство по линии Минсельхоза.</a:t>
            </a:r>
            <a:r>
              <a:rPr lang="ru-RU"/>
              <a:t>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2276475"/>
            <a:ext cx="4462463" cy="340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70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Общее поголовье 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КРС на сегодня 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– 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                                                -</a:t>
            </a:r>
            <a:r>
              <a:rPr lang="ru-RU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38 </a:t>
            </a:r>
            <a:r>
              <a:rPr lang="ru-RU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гол.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, </a:t>
            </a:r>
            <a:b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</a:b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  в </a:t>
            </a:r>
            <a:r>
              <a:rPr lang="ru-RU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т.ч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. коров – </a:t>
            </a:r>
            <a:r>
              <a:rPr lang="ru-RU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23 гол.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b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</a:b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ru-RU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Денежная выручка за год более </a:t>
            </a:r>
            <a:br>
              <a:rPr lang="ru-RU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</a:br>
            <a:r>
              <a:rPr lang="ru-RU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1 </a:t>
            </a:r>
            <a:r>
              <a:rPr lang="ru-RU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млн.руб</a:t>
            </a:r>
            <a:r>
              <a:rPr lang="ru-RU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.</a:t>
            </a:r>
          </a:p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Численность работников –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3 чел.</a:t>
            </a:r>
          </a:p>
          <a:p>
            <a:pPr>
              <a:spcAft>
                <a:spcPts val="70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Среднемесячная зарплата – </a:t>
            </a:r>
            <a:r>
              <a:rPr lang="ru-RU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13,5 </a:t>
            </a:r>
            <a:r>
              <a:rPr lang="ru-RU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тыс.руб</a:t>
            </a:r>
            <a:r>
              <a:rPr lang="ru-RU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.</a:t>
            </a:r>
          </a:p>
          <a:p>
            <a:pPr>
              <a:spcAft>
                <a:spcPts val="700"/>
              </a:spcAft>
              <a:defRPr/>
            </a:pPr>
            <a:r>
              <a:rPr lang="ru-RU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По программе Лизинг-грант получил </a:t>
            </a:r>
            <a:r>
              <a:rPr lang="ru-RU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трактор МТЗ-82</a:t>
            </a:r>
            <a:r>
              <a:rPr lang="ru-RU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. </a:t>
            </a:r>
            <a:endParaRPr lang="ru-RU" b="1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>
              <a:spcAft>
                <a:spcPts val="700"/>
              </a:spcAft>
              <a:defRPr/>
            </a:pPr>
            <a:r>
              <a:rPr lang="ru-RU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Обрабатывает 40 га земли.</a:t>
            </a:r>
            <a:endParaRPr lang="ru-RU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7950" y="0"/>
            <a:ext cx="9036050" cy="1585913"/>
          </a:xfrm>
          <a:prstGeom prst="rect">
            <a:avLst/>
          </a:prstGeom>
          <a:noFill/>
        </p:spPr>
        <p:txBody>
          <a:bodyPr lIns="123819" tIns="61909" rIns="123819" bIns="61909">
            <a:spAutoFit/>
          </a:bodyPr>
          <a:lstStyle/>
          <a:p>
            <a:pPr algn="ctr">
              <a:defRPr/>
            </a:pPr>
            <a:r>
              <a:rPr lang="ru-RU" sz="32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КФХ Халилов А.С. </a:t>
            </a:r>
          </a:p>
          <a:p>
            <a:pPr algn="ctr">
              <a:defRPr/>
            </a:pPr>
            <a:endParaRPr lang="ru-RU" sz="3200" b="1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algn="ctr">
              <a:defRPr/>
            </a:pPr>
            <a:r>
              <a:rPr lang="ru-RU" sz="32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                                                   </a:t>
            </a:r>
            <a:endParaRPr lang="ru-RU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pic>
        <p:nvPicPr>
          <p:cNvPr id="76805" name="Picture 8" descr="P426158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2205038"/>
            <a:ext cx="2592388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6" name="Picture 9" descr="P426157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688" y="2492375"/>
            <a:ext cx="25209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7" name="Picture 10" descr="КФХ Халилов 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5738" y="4292600"/>
            <a:ext cx="252095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8" name="Picture 11" descr="КФХ Халилов 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1613" y="4292600"/>
            <a:ext cx="24844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9" name="Rectangle 29"/>
          <p:cNvSpPr>
            <a:spLocks noChangeArrowheads="1"/>
          </p:cNvSpPr>
          <p:nvPr/>
        </p:nvSpPr>
        <p:spPr bwMode="auto">
          <a:xfrm>
            <a:off x="3402013" y="854075"/>
            <a:ext cx="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77826" name="Rectangle 26"/>
          <p:cNvSpPr>
            <a:spLocks noChangeArrowheads="1"/>
          </p:cNvSpPr>
          <p:nvPr/>
        </p:nvSpPr>
        <p:spPr bwMode="auto">
          <a:xfrm>
            <a:off x="84138" y="2652713"/>
            <a:ext cx="31432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 b="1">
              <a:latin typeface="Tahoma" pitchFamily="34" charset="0"/>
            </a:endParaRPr>
          </a:p>
        </p:txBody>
      </p:sp>
      <p:pic>
        <p:nvPicPr>
          <p:cNvPr id="7782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9" name="Rectangle 29"/>
          <p:cNvSpPr>
            <a:spLocks noChangeArrowheads="1"/>
          </p:cNvSpPr>
          <p:nvPr/>
        </p:nvSpPr>
        <p:spPr bwMode="auto">
          <a:xfrm>
            <a:off x="3402013" y="854075"/>
            <a:ext cx="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78850" name="Rectangle 26"/>
          <p:cNvSpPr>
            <a:spLocks noChangeArrowheads="1"/>
          </p:cNvSpPr>
          <p:nvPr/>
        </p:nvSpPr>
        <p:spPr bwMode="auto">
          <a:xfrm>
            <a:off x="84138" y="2652713"/>
            <a:ext cx="31432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 b="1">
              <a:latin typeface="Tahoma" pitchFamily="34" charset="0"/>
            </a:endParaRPr>
          </a:p>
        </p:txBody>
      </p:sp>
      <p:sp>
        <p:nvSpPr>
          <p:cNvPr id="78851" name="Text Box 7"/>
          <p:cNvSpPr txBox="1">
            <a:spLocks noChangeArrowheads="1"/>
          </p:cNvSpPr>
          <p:nvPr/>
        </p:nvSpPr>
        <p:spPr bwMode="auto">
          <a:xfrm>
            <a:off x="323850" y="188913"/>
            <a:ext cx="864076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0000FF"/>
                </a:solidFill>
                <a:latin typeface="Verdana" pitchFamily="34" charset="0"/>
              </a:rPr>
              <a:t>Реализация программы ЛИЗИНГ-ГРАНТ в 2009-2012 г.</a:t>
            </a:r>
          </a:p>
        </p:txBody>
      </p:sp>
      <p:sp>
        <p:nvSpPr>
          <p:cNvPr id="157702" name="Text Box 8"/>
          <p:cNvSpPr txBox="1">
            <a:spLocks noChangeArrowheads="1"/>
          </p:cNvSpPr>
          <p:nvPr/>
        </p:nvSpPr>
        <p:spPr bwMode="auto">
          <a:xfrm>
            <a:off x="0" y="1628775"/>
            <a:ext cx="8929688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ru-RU" sz="3200" b="1">
                <a:solidFill>
                  <a:srgbClr val="0000FF"/>
                </a:solidFill>
                <a:latin typeface="Verdana" pitchFamily="34" charset="0"/>
              </a:rPr>
              <a:t> количество участников –</a:t>
            </a:r>
            <a:r>
              <a:rPr lang="ru-RU" sz="3200" b="1">
                <a:solidFill>
                  <a:srgbClr val="21306A"/>
                </a:solidFill>
                <a:latin typeface="Verdana" pitchFamily="34" charset="0"/>
              </a:rPr>
              <a:t> </a:t>
            </a:r>
            <a:r>
              <a:rPr lang="ru-RU" sz="44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130</a:t>
            </a:r>
          </a:p>
          <a:p>
            <a:pPr>
              <a:buFontTx/>
              <a:buChar char="•"/>
              <a:defRPr/>
            </a:pPr>
            <a:r>
              <a:rPr lang="ru-RU" sz="3200" b="1">
                <a:solidFill>
                  <a:srgbClr val="0000FF"/>
                </a:solidFill>
                <a:latin typeface="Verdana" pitchFamily="34" charset="0"/>
              </a:rPr>
              <a:t> количество победителей –</a:t>
            </a:r>
            <a:r>
              <a:rPr lang="ru-RU" sz="3200" b="1">
                <a:solidFill>
                  <a:srgbClr val="21306A"/>
                </a:solidFill>
                <a:latin typeface="Verdana" pitchFamily="34" charset="0"/>
              </a:rPr>
              <a:t>  </a:t>
            </a:r>
            <a:r>
              <a:rPr lang="ru-RU" sz="44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79</a:t>
            </a:r>
            <a:r>
              <a:rPr lang="ru-RU" sz="3200" b="1">
                <a:solidFill>
                  <a:srgbClr val="21306A"/>
                </a:solidFill>
                <a:latin typeface="Verdana" pitchFamily="34" charset="0"/>
              </a:rPr>
              <a:t> </a:t>
            </a:r>
          </a:p>
          <a:p>
            <a:pPr>
              <a:buFontTx/>
              <a:buChar char="•"/>
              <a:defRPr/>
            </a:pPr>
            <a:r>
              <a:rPr lang="ru-RU" sz="3200" b="1">
                <a:solidFill>
                  <a:srgbClr val="0000FF"/>
                </a:solidFill>
                <a:latin typeface="Verdana" pitchFamily="34" charset="0"/>
              </a:rPr>
              <a:t> сумма гранта –</a:t>
            </a:r>
            <a:r>
              <a:rPr lang="ru-RU" sz="3200" b="1">
                <a:solidFill>
                  <a:srgbClr val="21306A"/>
                </a:solidFill>
                <a:latin typeface="Verdana" pitchFamily="34" charset="0"/>
              </a:rPr>
              <a:t>  </a:t>
            </a:r>
            <a:r>
              <a:rPr lang="ru-RU" sz="44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26,7</a:t>
            </a:r>
            <a:r>
              <a:rPr lang="ru-RU" sz="3200" b="1">
                <a:solidFill>
                  <a:srgbClr val="21306A"/>
                </a:solidFill>
                <a:latin typeface="Verdana" pitchFamily="34" charset="0"/>
              </a:rPr>
              <a:t> </a:t>
            </a:r>
            <a:r>
              <a:rPr lang="ru-RU" sz="3200" b="1">
                <a:solidFill>
                  <a:srgbClr val="0000FF"/>
                </a:solidFill>
                <a:latin typeface="Verdana" pitchFamily="34" charset="0"/>
              </a:rPr>
              <a:t>млн. руб.</a:t>
            </a:r>
          </a:p>
        </p:txBody>
      </p:sp>
      <p:pic>
        <p:nvPicPr>
          <p:cNvPr id="78853" name="Picture 9" descr="2015007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2013" y="4365625"/>
            <a:ext cx="3024187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07022011950"/>
          <p:cNvPicPr>
            <a:picLocks noChangeAspect="1" noChangeArrowheads="1"/>
          </p:cNvPicPr>
          <p:nvPr/>
        </p:nvPicPr>
        <p:blipFill>
          <a:blip r:embed="rId3" cstate="screen">
            <a:extLst/>
          </a:blip>
          <a:srcRect/>
          <a:stretch>
            <a:fillRect/>
          </a:stretch>
        </p:blipFill>
        <p:spPr bwMode="auto">
          <a:xfrm>
            <a:off x="6138799" y="4397907"/>
            <a:ext cx="3024063" cy="250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0" name="Picture 9" descr="6"/>
          <p:cNvPicPr>
            <a:picLocks noChangeAspect="1" noChangeArrowheads="1"/>
          </p:cNvPicPr>
          <p:nvPr/>
        </p:nvPicPr>
        <p:blipFill>
          <a:blip r:embed="rId4" cstate="screen">
            <a:extLst/>
          </a:blip>
          <a:srcRect/>
          <a:stretch>
            <a:fillRect/>
          </a:stretch>
        </p:blipFill>
        <p:spPr bwMode="auto">
          <a:xfrm>
            <a:off x="0" y="4072977"/>
            <a:ext cx="3401962" cy="2506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388" y="1049338"/>
            <a:ext cx="8482012" cy="22256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В 2009 году по программе Лизинг-грант получил поддержку </a:t>
            </a:r>
            <a: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300</a:t>
            </a:r>
          </a:p>
          <a:p>
            <a:pPr algn="just">
              <a:defRPr/>
            </a:pPr>
            <a:r>
              <a:rPr lang="ru-RU" sz="20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тыс.руб</a:t>
            </a:r>
            <a: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.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ru-RU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на что приобрел теплицу.</a:t>
            </a:r>
          </a:p>
          <a:p>
            <a:pPr algn="just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Сегодня 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реализует</a:t>
            </a:r>
            <a:r>
              <a:rPr lang="ru-RU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по </a:t>
            </a:r>
            <a:r>
              <a:rPr lang="ru-RU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30-45 </a:t>
            </a:r>
            <a:r>
              <a:rPr lang="ru-RU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кг. огурцов</a:t>
            </a:r>
          </a:p>
          <a:p>
            <a:pPr algn="just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Численность работников-</a:t>
            </a:r>
            <a:r>
              <a:rPr lang="ru-RU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2</a:t>
            </a:r>
            <a:r>
              <a:rPr lang="ru-RU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ru-RU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человека</a:t>
            </a:r>
          </a:p>
          <a:p>
            <a:pPr algn="just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Годовая выручка составляет</a:t>
            </a:r>
            <a:r>
              <a:rPr lang="ru-RU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более </a:t>
            </a:r>
            <a:r>
              <a:rPr lang="ru-RU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430 </a:t>
            </a:r>
            <a:r>
              <a:rPr lang="ru-RU" sz="20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тыс.руб</a:t>
            </a:r>
            <a:endParaRPr lang="ru-RU" sz="2000" b="1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algn="just">
              <a:defRPr/>
            </a:pPr>
            <a:endParaRPr lang="ru-RU" sz="2000" b="1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algn="just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</a:t>
            </a:r>
          </a:p>
        </p:txBody>
      </p:sp>
      <p:sp>
        <p:nvSpPr>
          <p:cNvPr id="79874" name="Text Box 7"/>
          <p:cNvSpPr txBox="1">
            <a:spLocks noChangeArrowheads="1"/>
          </p:cNvSpPr>
          <p:nvPr/>
        </p:nvSpPr>
        <p:spPr bwMode="auto">
          <a:xfrm>
            <a:off x="323850" y="188913"/>
            <a:ext cx="86407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0000FF"/>
                </a:solidFill>
                <a:latin typeface="Verdana" pitchFamily="34" charset="0"/>
              </a:rPr>
              <a:t>КФХ Байбулатов Р.Р.</a:t>
            </a:r>
          </a:p>
        </p:txBody>
      </p:sp>
      <p:pic>
        <p:nvPicPr>
          <p:cNvPr id="79875" name="Picture 10" descr="Фото6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263" y="3500438"/>
            <a:ext cx="3024187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11" descr="Фото6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7838" y="3500438"/>
            <a:ext cx="3205162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12" descr="Фото13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963" y="3500438"/>
            <a:ext cx="3348037" cy="331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9" name="Rectangle 29"/>
          <p:cNvSpPr>
            <a:spLocks noChangeArrowheads="1"/>
          </p:cNvSpPr>
          <p:nvPr/>
        </p:nvSpPr>
        <p:spPr bwMode="auto">
          <a:xfrm>
            <a:off x="3402013" y="854075"/>
            <a:ext cx="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80898" name="Rectangle 26"/>
          <p:cNvSpPr>
            <a:spLocks noChangeArrowheads="1"/>
          </p:cNvSpPr>
          <p:nvPr/>
        </p:nvSpPr>
        <p:spPr bwMode="auto">
          <a:xfrm>
            <a:off x="84138" y="2652713"/>
            <a:ext cx="31432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 b="1">
              <a:latin typeface="Tahoma" pitchFamily="34" charset="0"/>
            </a:endParaRPr>
          </a:p>
        </p:txBody>
      </p:sp>
      <p:sp>
        <p:nvSpPr>
          <p:cNvPr id="80899" name="Text Box 7"/>
          <p:cNvSpPr txBox="1">
            <a:spLocks noChangeArrowheads="1"/>
          </p:cNvSpPr>
          <p:nvPr/>
        </p:nvSpPr>
        <p:spPr bwMode="auto">
          <a:xfrm>
            <a:off x="323850" y="188913"/>
            <a:ext cx="864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00FF"/>
                </a:solidFill>
                <a:latin typeface="Verdana" pitchFamily="34" charset="0"/>
              </a:rPr>
              <a:t>Программа ЛИЗИНГ-ГРАНТ в 2012 году</a:t>
            </a:r>
          </a:p>
          <a:p>
            <a:pPr algn="ctr"/>
            <a:r>
              <a:rPr lang="ru-RU" sz="2400" b="1">
                <a:solidFill>
                  <a:srgbClr val="0000FF"/>
                </a:solidFill>
                <a:latin typeface="Verdana" pitchFamily="34" charset="0"/>
              </a:rPr>
              <a:t>в разрезе сельских поселений</a:t>
            </a:r>
          </a:p>
        </p:txBody>
      </p:sp>
      <p:graphicFrame>
        <p:nvGraphicFramePr>
          <p:cNvPr id="92342" name="Group 182"/>
          <p:cNvGraphicFramePr>
            <a:graphicFrameLocks noGrp="1"/>
          </p:cNvGraphicFramePr>
          <p:nvPr/>
        </p:nvGraphicFramePr>
        <p:xfrm>
          <a:off x="107950" y="981075"/>
          <a:ext cx="5256213" cy="5821363"/>
        </p:xfrm>
        <a:graphic>
          <a:graphicData uri="http://schemas.openxmlformats.org/drawingml/2006/table">
            <a:tbl>
              <a:tblPr/>
              <a:tblGrid>
                <a:gridCol w="2867025"/>
                <a:gridCol w="2389188"/>
              </a:tblGrid>
              <a:tr h="217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Наименование СП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Количество грантов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Алешкин-Саплыкское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Большеаксинское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Большецильнинское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Городищенское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Звездинское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Малоцильнинское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Марсовское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Матаковское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Нижнечекурское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Новоильмовское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Новоишлинское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Село-Убеевское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Стародрожжановское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Старокакерлинское</a:t>
                      </a:r>
                      <a:r>
                        <a:rPr kumimoji="0" lang="ru-RU" sz="12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Старочукалинское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Старошаймурзинское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Чувдрожжановское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Новобурундуковское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8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Шланговское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Итого по району: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0968" name="Picture 183" descr="Изображение 0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063" y="981075"/>
            <a:ext cx="345598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69" name="Picture 18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3068638"/>
            <a:ext cx="3455987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9" name="Rectangle 29"/>
          <p:cNvSpPr>
            <a:spLocks noChangeArrowheads="1"/>
          </p:cNvSpPr>
          <p:nvPr/>
        </p:nvSpPr>
        <p:spPr bwMode="auto">
          <a:xfrm>
            <a:off x="3402013" y="854075"/>
            <a:ext cx="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62466" name="Rectangle 26"/>
          <p:cNvSpPr>
            <a:spLocks noChangeArrowheads="1"/>
          </p:cNvSpPr>
          <p:nvPr/>
        </p:nvSpPr>
        <p:spPr bwMode="auto">
          <a:xfrm>
            <a:off x="84138" y="2652713"/>
            <a:ext cx="31432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 b="1">
              <a:latin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341438"/>
            <a:ext cx="9144000" cy="3970337"/>
          </a:xfrm>
          <a:prstGeom prst="rect">
            <a:avLst/>
          </a:prstGeom>
          <a:noFill/>
          <a:effectLst>
            <a:outerShdw blurRad="50800" dist="38100" dir="8100000" algn="tr" rotWithShape="0">
              <a:schemeClr val="accent1">
                <a:lumMod val="75000"/>
                <a:alpha val="4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ru-RU" sz="3600" b="1" dirty="0">
              <a:solidFill>
                <a:srgbClr val="0000FF"/>
              </a:solidFill>
            </a:endParaRPr>
          </a:p>
          <a:p>
            <a:pPr algn="ctr">
              <a:defRPr/>
            </a:pPr>
            <a:r>
              <a:rPr lang="ru-RU" sz="3600" b="1" dirty="0">
                <a:solidFill>
                  <a:srgbClr val="008000"/>
                </a:solidFill>
                <a:latin typeface="Verdana" pitchFamily="34" charset="0"/>
              </a:rPr>
              <a:t>«Повышение деловой активности сельского населения и развитие личных подсобных хозяйств Дрожжановского муниципального района РТ»</a:t>
            </a:r>
          </a:p>
          <a:p>
            <a:pPr algn="ctr">
              <a:defRPr/>
            </a:pPr>
            <a:endParaRPr lang="ru-RU" sz="3600" b="1" dirty="0">
              <a:solidFill>
                <a:srgbClr val="000099"/>
              </a:solidFill>
              <a:latin typeface="Verdana" pitchFamily="34" charset="0"/>
            </a:endParaRPr>
          </a:p>
        </p:txBody>
      </p:sp>
      <p:sp>
        <p:nvSpPr>
          <p:cNvPr id="6147" name="TextBox 8"/>
          <p:cNvSpPr txBox="1">
            <a:spLocks noChangeArrowheads="1"/>
          </p:cNvSpPr>
          <p:nvPr/>
        </p:nvSpPr>
        <p:spPr bwMode="auto">
          <a:xfrm>
            <a:off x="2268538" y="5969000"/>
            <a:ext cx="4603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</a:t>
            </a:r>
            <a:r>
              <a:rPr lang="ru-RU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13 марта 2013 года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9" name="Rectangle 29"/>
          <p:cNvSpPr>
            <a:spLocks noChangeArrowheads="1"/>
          </p:cNvSpPr>
          <p:nvPr/>
        </p:nvSpPr>
        <p:spPr bwMode="auto">
          <a:xfrm>
            <a:off x="3402013" y="854075"/>
            <a:ext cx="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81922" name="Rectangle 26"/>
          <p:cNvSpPr>
            <a:spLocks noChangeArrowheads="1"/>
          </p:cNvSpPr>
          <p:nvPr/>
        </p:nvSpPr>
        <p:spPr bwMode="auto">
          <a:xfrm>
            <a:off x="84138" y="2652713"/>
            <a:ext cx="31432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 b="1">
              <a:latin typeface="Tahoma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7950" y="-171450"/>
            <a:ext cx="9036050" cy="2073275"/>
          </a:xfrm>
          <a:prstGeom prst="rect">
            <a:avLst/>
          </a:prstGeom>
          <a:noFill/>
        </p:spPr>
        <p:txBody>
          <a:bodyPr lIns="123819" tIns="61909" rIns="123819" bIns="61909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Реализация молока в ЛПХ в разрезе сельских поселений</a:t>
            </a:r>
          </a:p>
          <a:p>
            <a:pPr algn="ctr">
              <a:defRPr/>
            </a:pP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algn="ctr">
              <a:defRPr/>
            </a:pP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                                                   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graphicFrame>
        <p:nvGraphicFramePr>
          <p:cNvPr id="87139" name="Group 99"/>
          <p:cNvGraphicFramePr>
            <a:graphicFrameLocks noGrp="1"/>
          </p:cNvGraphicFramePr>
          <p:nvPr/>
        </p:nvGraphicFramePr>
        <p:xfrm>
          <a:off x="107950" y="908050"/>
          <a:ext cx="6048375" cy="5824538"/>
        </p:xfrm>
        <a:graphic>
          <a:graphicData uri="http://schemas.openxmlformats.org/drawingml/2006/table">
            <a:tbl>
              <a:tblPr/>
              <a:tblGrid>
                <a:gridCol w="2160588"/>
                <a:gridCol w="1871662"/>
                <a:gridCol w="2016125"/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Наименование СП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2011 год, тн.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2012год, тн.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Алешкин-Саплыкское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421,5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439,2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Большеаксинское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398,5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Большецильнинское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746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752,9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Городищенское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339,2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Звездинское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498,9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499,6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Малоцильнинское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1180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1182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Марсовское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809,2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845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Матаковское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471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479,3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Нижнечекурское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413,4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406,9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Новоильмовское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501,7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502,5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Новоишлинское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799,7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811,8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Село-Убеевское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605,6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620,5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Стародрожжановское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233,7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Старокакерлинское</a:t>
                      </a:r>
                      <a:r>
                        <a:rPr kumimoji="0" lang="ru-RU" sz="12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400,2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391,4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Старочукалинское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398,5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Старошаймурзинское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841,8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845,1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Чувдрожжановское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215,6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202,9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Новобурундуковское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4,7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8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Шланговское СП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364,6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368,1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Итого по району: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9676,9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9689,1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Picture 17" descr="бедуины с молоко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2708275"/>
            <a:ext cx="2711450" cy="1944688"/>
          </a:xfrm>
          <a:prstGeom prst="rect">
            <a:avLst/>
          </a:prstGeom>
          <a:noFill/>
          <a:effectLst>
            <a:outerShdw dist="53882" dir="2700000" algn="ctr" rotWithShape="0">
              <a:schemeClr val="bg2"/>
            </a:outerShdw>
          </a:effectLst>
        </p:spPr>
      </p:pic>
      <p:pic>
        <p:nvPicPr>
          <p:cNvPr id="17450" name="Picture 42" descr="\\192.168.0.3\Pictures\НОВАЯ БАЗА\ПЕРЕРАБОТКА\Молоко\Молоковоз\IMG_93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4797425"/>
            <a:ext cx="2698750" cy="1828800"/>
          </a:xfrm>
          <a:prstGeom prst="rect">
            <a:avLst/>
          </a:prstGeom>
          <a:noFill/>
          <a:effectLst>
            <a:outerShdw dist="53882" dir="2700000" algn="ctr" rotWithShape="0">
              <a:schemeClr val="bg2"/>
            </a:outerShdw>
          </a:effectLst>
        </p:spPr>
      </p:pic>
      <p:pic>
        <p:nvPicPr>
          <p:cNvPr id="8201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888" y="641350"/>
            <a:ext cx="3059112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9" name="Rectangle 29"/>
          <p:cNvSpPr>
            <a:spLocks noChangeArrowheads="1"/>
          </p:cNvSpPr>
          <p:nvPr/>
        </p:nvSpPr>
        <p:spPr bwMode="auto">
          <a:xfrm>
            <a:off x="3402013" y="854075"/>
            <a:ext cx="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82946" name="Rectangle 26"/>
          <p:cNvSpPr>
            <a:spLocks noChangeArrowheads="1"/>
          </p:cNvSpPr>
          <p:nvPr/>
        </p:nvSpPr>
        <p:spPr bwMode="auto">
          <a:xfrm>
            <a:off x="3203575" y="2636838"/>
            <a:ext cx="31432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 b="1">
              <a:latin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15888"/>
            <a:ext cx="9144000" cy="3111500"/>
          </a:xfrm>
          <a:prstGeom prst="rect">
            <a:avLst/>
          </a:prstGeom>
          <a:noFill/>
          <a:effectLst>
            <a:outerShdw blurRad="50800" dist="38100" dir="8100000" algn="tr" rotWithShape="0">
              <a:schemeClr val="accent1">
                <a:lumMod val="75000"/>
                <a:alpha val="40000"/>
              </a:scheme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/>
            <a:endParaRPr lang="ru-RU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endParaRPr lang="ru-RU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endParaRPr lang="ru-RU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endParaRPr lang="ru-RU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endParaRPr lang="ru-RU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endParaRPr lang="ru-RU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endParaRPr lang="ru-RU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ru-RU" sz="5400" b="1">
                <a:solidFill>
                  <a:srgbClr val="0000FF"/>
                </a:solidFill>
              </a:rPr>
              <a:t>  </a:t>
            </a:r>
            <a:r>
              <a:rPr lang="ru-RU" sz="5400" b="1">
                <a:solidFill>
                  <a:srgbClr val="006600"/>
                </a:solidFill>
              </a:rPr>
              <a:t>Спасибо за внимание!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9" name="Rectangle 29"/>
          <p:cNvSpPr>
            <a:spLocks noChangeArrowheads="1"/>
          </p:cNvSpPr>
          <p:nvPr/>
        </p:nvSpPr>
        <p:spPr bwMode="auto">
          <a:xfrm>
            <a:off x="3402013" y="854075"/>
            <a:ext cx="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83970" name="Rectangle 26"/>
          <p:cNvSpPr>
            <a:spLocks noChangeArrowheads="1"/>
          </p:cNvSpPr>
          <p:nvPr/>
        </p:nvSpPr>
        <p:spPr bwMode="auto">
          <a:xfrm>
            <a:off x="84138" y="2652713"/>
            <a:ext cx="31432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 b="1">
              <a:latin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-315913"/>
            <a:ext cx="9144000" cy="5035551"/>
          </a:xfrm>
          <a:prstGeom prst="rect">
            <a:avLst/>
          </a:prstGeom>
          <a:noFill/>
          <a:effectLst>
            <a:outerShdw blurRad="50800" dist="38100" dir="8100000" algn="tr" rotWithShape="0">
              <a:schemeClr val="accent1">
                <a:lumMod val="75000"/>
                <a:alpha val="40000"/>
              </a:scheme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/>
            <a:endParaRPr lang="ru-RU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endParaRPr lang="ru-RU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endParaRPr lang="ru-RU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endParaRPr lang="ru-RU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endParaRPr lang="ru-RU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endParaRPr lang="ru-RU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endParaRPr lang="ru-RU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ru-RU" sz="3600" b="1">
                <a:solidFill>
                  <a:srgbClr val="006600"/>
                </a:solidFill>
                <a:latin typeface="Verdana" pitchFamily="34" charset="0"/>
              </a:rPr>
              <a:t>Двадцать пятое заседание Совета Дрожжановского муниципального района Республики Татарстан</a:t>
            </a:r>
          </a:p>
          <a:p>
            <a:pPr algn="ctr"/>
            <a:endParaRPr lang="ru-RU" sz="3600" b="1">
              <a:solidFill>
                <a:srgbClr val="0000FF"/>
              </a:solidFill>
              <a:latin typeface="Verdana" pitchFamily="34" charset="0"/>
            </a:endParaRPr>
          </a:p>
        </p:txBody>
      </p:sp>
      <p:sp>
        <p:nvSpPr>
          <p:cNvPr id="6147" name="TextBox 8"/>
          <p:cNvSpPr txBox="1">
            <a:spLocks noChangeArrowheads="1"/>
          </p:cNvSpPr>
          <p:nvPr/>
        </p:nvSpPr>
        <p:spPr bwMode="auto">
          <a:xfrm>
            <a:off x="2268538" y="5969000"/>
            <a:ext cx="41941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13 марта 2013 года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2843" y="-201"/>
            <a:ext cx="4597604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Итоги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Работы АПК  за 2012г.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2163763"/>
            <a:ext cx="3240087" cy="2066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3"/>
          <a:srcRect r="6016" b="14654"/>
          <a:stretch/>
        </p:blipFill>
        <p:spPr bwMode="auto">
          <a:xfrm>
            <a:off x="4757738" y="2144713"/>
            <a:ext cx="3425825" cy="2066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4433888"/>
            <a:ext cx="3240087" cy="2103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3325" name="Picture 13" descr="\\RAY\Pictures\НОВАЯ БАЗА\ЖИВОТНОВОДСТВО\КРС\Коровы\В поле\мяс.порода 4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57738" y="4433888"/>
            <a:ext cx="3425825" cy="2103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763713" y="3649663"/>
            <a:ext cx="1728787" cy="512762"/>
          </a:xfrm>
          <a:prstGeom prst="rect">
            <a:avLst/>
          </a:prstGeom>
          <a:solidFill>
            <a:srgbClr val="FFFF99">
              <a:alpha val="74118"/>
            </a:srgbClr>
          </a:solidFill>
        </p:spPr>
        <p:txBody>
          <a:bodyPr tIns="0" bIns="0">
            <a:spAutoFit/>
          </a:bodyPr>
          <a:lstStyle/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Зерно</a:t>
            </a:r>
          </a:p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71,5 </a:t>
            </a:r>
            <a:r>
              <a:rPr lang="ru-RU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тыс.тн</a:t>
            </a:r>
            <a:endParaRPr lang="ru-RU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64163" y="3649663"/>
            <a:ext cx="2520950" cy="512762"/>
          </a:xfrm>
          <a:prstGeom prst="rect">
            <a:avLst/>
          </a:prstGeom>
          <a:solidFill>
            <a:srgbClr val="FFFF99">
              <a:alpha val="74118"/>
            </a:srgbClr>
          </a:solidFill>
        </p:spPr>
        <p:txBody>
          <a:bodyPr tIns="0" bIns="0">
            <a:spAutoFit/>
          </a:bodyPr>
          <a:lstStyle/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Сахарная свекла</a:t>
            </a:r>
          </a:p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143,7 </a:t>
            </a:r>
            <a:r>
              <a:rPr lang="ru-RU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тыс.тн</a:t>
            </a:r>
            <a:endParaRPr lang="ru-RU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63713" y="6024563"/>
            <a:ext cx="1728787" cy="512762"/>
          </a:xfrm>
          <a:prstGeom prst="rect">
            <a:avLst/>
          </a:prstGeom>
          <a:solidFill>
            <a:srgbClr val="FFFF99">
              <a:alpha val="74118"/>
            </a:srgbClr>
          </a:solidFill>
        </p:spPr>
        <p:txBody>
          <a:bodyPr tIns="0" bIns="0">
            <a:spAutoFit/>
          </a:bodyPr>
          <a:lstStyle/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Молоко</a:t>
            </a:r>
          </a:p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1935 </a:t>
            </a:r>
            <a:r>
              <a:rPr lang="ru-RU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тыс.тн</a:t>
            </a:r>
            <a:endParaRPr lang="ru-RU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80063" y="6024563"/>
            <a:ext cx="1871662" cy="512762"/>
          </a:xfrm>
          <a:prstGeom prst="rect">
            <a:avLst/>
          </a:prstGeom>
          <a:solidFill>
            <a:srgbClr val="FFFF99">
              <a:alpha val="74118"/>
            </a:srgbClr>
          </a:solidFill>
        </p:spPr>
        <p:txBody>
          <a:bodyPr tIns="0" bIns="0">
            <a:spAutoFit/>
          </a:bodyPr>
          <a:lstStyle/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Мясо</a:t>
            </a:r>
          </a:p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445 </a:t>
            </a:r>
            <a:r>
              <a:rPr lang="ru-RU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тыс.тн</a:t>
            </a:r>
            <a:endParaRPr lang="ru-RU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40425" y="1573213"/>
            <a:ext cx="2243138" cy="415925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5175" y="1157288"/>
            <a:ext cx="7983538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Стоимость валовой продукции – </a:t>
            </a:r>
            <a:r>
              <a:rPr lang="ru-RU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1,174 млрд. руб.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 (2011г. – 1,275 </a:t>
            </a:r>
            <a:r>
              <a:rPr lang="ru-RU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млрд.руб</a:t>
            </a:r>
            <a:r>
              <a:rPr 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49" name="Rectangle 2"/>
          <p:cNvSpPr>
            <a:spLocks/>
          </p:cNvSpPr>
          <p:nvPr/>
        </p:nvSpPr>
        <p:spPr bwMode="auto">
          <a:xfrm>
            <a:off x="0" y="188913"/>
            <a:ext cx="91440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ru-RU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Среднемесячная заработная плата в сельском хозяйстве района.</a:t>
            </a:r>
            <a:r>
              <a:rPr lang="ru-RU" sz="3200" dirty="0">
                <a:solidFill>
                  <a:schemeClr val="tx2"/>
                </a:solidFill>
                <a:latin typeface="Calibri" pitchFamily="34" charset="0"/>
              </a:rPr>
              <a:t>  </a:t>
            </a:r>
          </a:p>
        </p:txBody>
      </p:sp>
      <p:graphicFrame>
        <p:nvGraphicFramePr>
          <p:cNvPr id="92263" name="Group 103"/>
          <p:cNvGraphicFramePr>
            <a:graphicFrameLocks noGrp="1"/>
          </p:cNvGraphicFramePr>
          <p:nvPr/>
        </p:nvGraphicFramePr>
        <p:xfrm>
          <a:off x="323850" y="1196975"/>
          <a:ext cx="8640763" cy="5438775"/>
        </p:xfrm>
        <a:graphic>
          <a:graphicData uri="http://schemas.openxmlformats.org/drawingml/2006/table">
            <a:tbl>
              <a:tblPr/>
              <a:tblGrid>
                <a:gridCol w="879475"/>
                <a:gridCol w="4611688"/>
                <a:gridCol w="3149600"/>
              </a:tblGrid>
              <a:tr h="7191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 Cyr" pitchFamily="34" charset="0"/>
                        </a:rPr>
                        <a:t>№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 Cyr" pitchFamily="34" charset="0"/>
                        </a:rPr>
                        <a:t>п/п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 Cyr" pitchFamily="34" charset="0"/>
                        </a:rPr>
                        <a:t>Наименование хозяйств</a:t>
                      </a:r>
                      <a:endParaRPr kumimoji="0" 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 Cyr" pitchFamily="34" charset="0"/>
                        </a:rPr>
                        <a:t>Начислена з/п на 1 работника с начала года, в руб.</a:t>
                      </a:r>
                      <a:endParaRPr kumimoji="0" 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 Cyr" pitchFamily="34" charset="0"/>
                        </a:rPr>
                        <a:t>1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 Cyr" pitchFamily="34" charset="0"/>
                        </a:rPr>
                        <a:t>ООО "</a:t>
                      </a:r>
                      <a:r>
                        <a:rPr kumimoji="0" lang="ru-RU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 Cyr" pitchFamily="34" charset="0"/>
                        </a:rPr>
                        <a:t>Цильна</a:t>
                      </a: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 Cyr" pitchFamily="34" charset="0"/>
                        </a:rPr>
                        <a:t>"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 Cyr" pitchFamily="34" charset="0"/>
                        </a:rPr>
                        <a:t>15709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 Cyr" pitchFamily="34" charset="0"/>
                        </a:rPr>
                        <a:t>2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 Cyr" pitchFamily="34" charset="0"/>
                        </a:rPr>
                        <a:t>КФХ "Низамов"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 Cyr" pitchFamily="34" charset="0"/>
                        </a:rPr>
                        <a:t>11609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802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 Cyr" pitchFamily="34" charset="0"/>
                        </a:rPr>
                        <a:t>3</a:t>
                      </a:r>
                      <a:endParaRPr kumimoji="0" 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 Cyr" pitchFamily="34" charset="0"/>
                        </a:rPr>
                        <a:t>ООО "Корм Дрожжановский"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 Cyr" pitchFamily="34" charset="0"/>
                        </a:rPr>
                        <a:t>11262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 Cyr" pitchFamily="34" charset="0"/>
                        </a:rPr>
                        <a:t>4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ООО «Ак Барс Дрожжаное»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10353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67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 Cyr" pitchFamily="34" charset="0"/>
                        </a:rPr>
                        <a:t>5</a:t>
                      </a:r>
                      <a:endParaRPr kumimoji="0" 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 Cyr" pitchFamily="34" charset="0"/>
                        </a:rPr>
                        <a:t>ОАО «</a:t>
                      </a:r>
                      <a:r>
                        <a:rPr kumimoji="0" lang="ru-RU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 Cyr" pitchFamily="34" charset="0"/>
                        </a:rPr>
                        <a:t>Шаймурзинское</a:t>
                      </a: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 Cyr" pitchFamily="34" charset="0"/>
                        </a:rPr>
                        <a:t> СХП им. </a:t>
                      </a:r>
                      <a:r>
                        <a:rPr kumimoji="0" lang="ru-RU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 Cyr" pitchFamily="34" charset="0"/>
                        </a:rPr>
                        <a:t>А.Ш.Абдреева</a:t>
                      </a: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 Cyr" pitchFamily="34" charset="0"/>
                        </a:rPr>
                        <a:t>"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 Cyr" pitchFamily="34" charset="0"/>
                        </a:rPr>
                        <a:t>8651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Среднемесячная з/п в сельском хозяйстве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10005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  <a:cs typeface="Arial Cyr" pitchFamily="34" charset="0"/>
                        </a:rPr>
                        <a:t>Среднемесячная з/п по району</a:t>
                      </a:r>
                      <a:endParaRPr kumimoji="0" 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  <a:cs typeface="Arial Cyr" pitchFamily="34" charset="0"/>
                        </a:rPr>
                        <a:t>13550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9" name="Rectangle 29"/>
          <p:cNvSpPr>
            <a:spLocks noChangeArrowheads="1"/>
          </p:cNvSpPr>
          <p:nvPr/>
        </p:nvSpPr>
        <p:spPr bwMode="auto">
          <a:xfrm>
            <a:off x="3402013" y="854075"/>
            <a:ext cx="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54291" name="Rectangle 26"/>
          <p:cNvSpPr>
            <a:spLocks noChangeArrowheads="1"/>
          </p:cNvSpPr>
          <p:nvPr/>
        </p:nvSpPr>
        <p:spPr bwMode="auto">
          <a:xfrm>
            <a:off x="84138" y="2652713"/>
            <a:ext cx="31432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 b="1">
              <a:latin typeface="Tahoma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7950" y="0"/>
            <a:ext cx="9036050" cy="1585913"/>
          </a:xfrm>
          <a:prstGeom prst="rect">
            <a:avLst/>
          </a:prstGeom>
          <a:noFill/>
        </p:spPr>
        <p:txBody>
          <a:bodyPr lIns="123819" tIns="61909" rIns="123819" bIns="61909">
            <a:spAutoFit/>
          </a:bodyPr>
          <a:lstStyle/>
          <a:p>
            <a:pPr algn="ctr">
              <a:defRPr/>
            </a:pPr>
            <a:r>
              <a:rPr lang="ru-RU" sz="32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Динамика поголовья скота у населения </a:t>
            </a:r>
          </a:p>
          <a:p>
            <a:pPr algn="ctr">
              <a:defRPr/>
            </a:pPr>
            <a:endParaRPr lang="ru-RU" sz="3200" b="1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algn="ctr">
              <a:defRPr/>
            </a:pPr>
            <a:r>
              <a:rPr lang="ru-RU" sz="32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                                                   </a:t>
            </a:r>
            <a:endParaRPr lang="ru-RU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graphicFrame>
        <p:nvGraphicFramePr>
          <p:cNvPr id="54289" name="Object 17"/>
          <p:cNvGraphicFramePr>
            <a:graphicFrameLocks noChangeAspect="1"/>
          </p:cNvGraphicFramePr>
          <p:nvPr/>
        </p:nvGraphicFramePr>
        <p:xfrm>
          <a:off x="180975" y="690563"/>
          <a:ext cx="8350250" cy="5834062"/>
        </p:xfrm>
        <a:graphic>
          <a:graphicData uri="http://schemas.openxmlformats.org/presentationml/2006/ole">
            <p:oleObj spid="_x0000_s54289" name="Диаграмма" r:id="rId3" imgW="4905487" imgH="3752969" progId="Excel.Chart.8">
              <p:embed/>
            </p:oleObj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/>
          <a:srcRect t="3984" b="15305"/>
          <a:stretch/>
        </p:blipFill>
        <p:spPr bwMode="auto">
          <a:xfrm>
            <a:off x="5940425" y="1484313"/>
            <a:ext cx="3101975" cy="1800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55775" y="1314450"/>
            <a:ext cx="7253288" cy="16303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На каждый двор в среднем приходится </a:t>
            </a:r>
            <a:r>
              <a:rPr lang="ru-RU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 корова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23-х хозяйствах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(из 343 дворов) держат по 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11-12 голов КРС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ru-RU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Одно из наиболее активных поселений по получению сельчанами льготных кредитов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строительства семейных ферм. 18 –СМП.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06388" y="3355975"/>
            <a:ext cx="8640762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своем подворье держит </a:t>
            </a:r>
            <a:r>
              <a:rPr lang="ru-RU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21-22 голов КРС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в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т.ч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ru-RU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 коров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Молоко реализует ежедневно 100-120 </a:t>
            </a:r>
            <a:r>
              <a:rPr lang="ru-RU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литров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Воспитывает 3 детей,  дом со всеми удобствами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67744" y="2892932"/>
            <a:ext cx="4680520" cy="55399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Бельдичков</a:t>
            </a:r>
            <a:r>
              <a:rPr lang="ru-RU" sz="3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Надир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22513" y="879475"/>
            <a:ext cx="57658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Глава - Шихранов Наиль Иршатович</a:t>
            </a:r>
          </a:p>
        </p:txBody>
      </p:sp>
      <p:sp>
        <p:nvSpPr>
          <p:cNvPr id="386049" name="Rectangle 2"/>
          <p:cNvSpPr>
            <a:spLocks/>
          </p:cNvSpPr>
          <p:nvPr/>
        </p:nvSpPr>
        <p:spPr bwMode="auto">
          <a:xfrm>
            <a:off x="0" y="188913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ru-RU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Новоильмовское сельское поселение</a:t>
            </a:r>
            <a:endParaRPr lang="ru-RU" sz="320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67592" name="Picture 11" descr="photo_19727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836613"/>
            <a:ext cx="1727200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3"/>
          <p:cNvSpPr>
            <a:spLocks noChangeArrowheads="1"/>
          </p:cNvSpPr>
          <p:nvPr/>
        </p:nvSpPr>
        <p:spPr bwMode="auto">
          <a:xfrm>
            <a:off x="0" y="4699000"/>
            <a:ext cx="9144000" cy="4921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Franklin Gothic Book" pitchFamily="34" charset="0"/>
            </a:endParaRPr>
          </a:p>
        </p:txBody>
      </p:sp>
      <p:sp>
        <p:nvSpPr>
          <p:cNvPr id="68610" name="Rectangle 3"/>
          <p:cNvSpPr>
            <a:spLocks noChangeArrowheads="1"/>
          </p:cNvSpPr>
          <p:nvPr/>
        </p:nvSpPr>
        <p:spPr bwMode="auto">
          <a:xfrm>
            <a:off x="0" y="5319713"/>
            <a:ext cx="9144000" cy="804862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Franklin Gothic Book" pitchFamily="34" charset="0"/>
            </a:endParaRPr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0" y="3698875"/>
            <a:ext cx="9144000" cy="88265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Franklin Gothic Book" pitchFamily="34" charset="0"/>
            </a:endParaRPr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0" y="3079750"/>
            <a:ext cx="9144000" cy="477838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Franklin Gothic Book" pitchFamily="34" charset="0"/>
            </a:endParaRPr>
          </a:p>
        </p:txBody>
      </p:sp>
      <p:sp>
        <p:nvSpPr>
          <p:cNvPr id="68613" name="Rectangle 3"/>
          <p:cNvSpPr>
            <a:spLocks noChangeArrowheads="1"/>
          </p:cNvSpPr>
          <p:nvPr/>
        </p:nvSpPr>
        <p:spPr bwMode="auto">
          <a:xfrm>
            <a:off x="0" y="2392363"/>
            <a:ext cx="9144000" cy="4921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Franklin Gothic Book" pitchFamily="34" charset="0"/>
            </a:endParaRPr>
          </a:p>
        </p:txBody>
      </p:sp>
      <p:sp>
        <p:nvSpPr>
          <p:cNvPr id="68614" name="Rectangle 3"/>
          <p:cNvSpPr>
            <a:spLocks noChangeArrowheads="1"/>
          </p:cNvSpPr>
          <p:nvPr/>
        </p:nvSpPr>
        <p:spPr bwMode="auto">
          <a:xfrm>
            <a:off x="0" y="1657350"/>
            <a:ext cx="9144000" cy="587375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Franklin Gothic Book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5288" y="1568450"/>
            <a:ext cx="8323262" cy="4556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количество скота у населения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количество льготных кредитов на 1000 жителей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количество полученных Лизинг-грантов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участие в программах развития семейных ферм,</a:t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«Начинающий фермер»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наличие кооперативов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наличие собственных программ муниципальных</a:t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образований</a:t>
            </a:r>
          </a:p>
        </p:txBody>
      </p:sp>
      <p:sp>
        <p:nvSpPr>
          <p:cNvPr id="386049" name="Rectangle 2"/>
          <p:cNvSpPr>
            <a:spLocks/>
          </p:cNvSpPr>
          <p:nvPr/>
        </p:nvSpPr>
        <p:spPr bwMode="auto">
          <a:xfrm>
            <a:off x="0" y="188913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ru-RU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Интегральный индикатор оценки деятельности Глав сельских поселений</a:t>
            </a:r>
            <a:endParaRPr lang="ru-RU" sz="320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11447"/>
            <a:ext cx="7215886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Рейтинг муниципальных районов </a:t>
            </a:r>
            <a:br>
              <a:rPr lang="ru-RU" sz="32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 показателям развития</a:t>
            </a:r>
          </a:p>
          <a:p>
            <a:pPr algn="ctr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малых форм хозяйствования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23528" y="1487512"/>
          <a:ext cx="8496944" cy="5109843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2880320"/>
                <a:gridCol w="3024336"/>
                <a:gridCol w="2592288"/>
              </a:tblGrid>
              <a:tr h="601158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Район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Общая сумма показателей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Место </a:t>
                      </a:r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рейтинге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00579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Сабинский</a:t>
                      </a:r>
                      <a:endParaRPr lang="ru-RU" sz="2000" b="1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79</a:t>
                      </a:r>
                      <a:endParaRPr lang="ru-RU" sz="2000" b="1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ru-RU" sz="2000" b="1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000" b="1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00579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Кукморский</a:t>
                      </a:r>
                      <a:endParaRPr lang="ru-RU" sz="2000" b="1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76</a:t>
                      </a:r>
                      <a:endParaRPr lang="ru-RU" sz="2000" b="1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000" b="1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00579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kern="12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Арский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kern="12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kern="12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</a:tr>
              <a:tr h="300579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Тетюшский</a:t>
                      </a:r>
                      <a:endParaRPr kumimoji="0" lang="ru-RU" sz="20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12</a:t>
                      </a:r>
                    </a:p>
                  </a:txBody>
                  <a:tcPr marL="68580" marR="68580" marT="0" marB="0" anchor="ctr"/>
                </a:tc>
              </a:tr>
              <a:tr h="300579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Высокогорский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14</a:t>
                      </a:r>
                    </a:p>
                  </a:txBody>
                  <a:tcPr marL="68580" marR="68580" marT="0" marB="0" anchor="ctr"/>
                </a:tc>
              </a:tr>
              <a:tr h="300579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Апастовский</a:t>
                      </a:r>
                      <a:r>
                        <a:rPr kumimoji="0" lang="ru-RU" sz="20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</a:t>
                      </a:r>
                    </a:p>
                  </a:txBody>
                  <a:tcPr marL="68580" marR="68580" marT="0" marB="0" anchor="ctr"/>
                </a:tc>
              </a:tr>
              <a:tr h="300579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Дрожжановский</a:t>
                      </a:r>
                      <a:endParaRPr kumimoji="0" lang="ru-RU" sz="24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</a:t>
                      </a:r>
                    </a:p>
                  </a:txBody>
                  <a:tcPr marL="68580" marR="68580" marT="0" marB="0" anchor="ctr"/>
                </a:tc>
              </a:tr>
              <a:tr h="300579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Пестречинский</a:t>
                      </a:r>
                      <a:endParaRPr kumimoji="0" lang="ru-RU" sz="20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19</a:t>
                      </a:r>
                    </a:p>
                  </a:txBody>
                  <a:tcPr marL="68580" marR="68580" marT="0" marB="0" anchor="ctr"/>
                </a:tc>
              </a:tr>
              <a:tr h="300579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Буинский</a:t>
                      </a:r>
                      <a:endParaRPr kumimoji="0" lang="ru-RU" sz="20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22</a:t>
                      </a:r>
                    </a:p>
                  </a:txBody>
                  <a:tcPr marL="68580" marR="68580" marT="0" marB="0" anchor="ctr"/>
                </a:tc>
              </a:tr>
              <a:tr h="300579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К.Устьинский</a:t>
                      </a:r>
                      <a:r>
                        <a:rPr kumimoji="0" lang="ru-RU" sz="20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kern="1200" dirty="0"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kern="1200" dirty="0"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26</a:t>
                      </a:r>
                    </a:p>
                  </a:txBody>
                  <a:tcPr marL="68580" marR="68580" marT="0" marB="0" anchor="ctr"/>
                </a:tc>
              </a:tr>
              <a:tr h="300579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Балтасинский</a:t>
                      </a:r>
                      <a:r>
                        <a:rPr kumimoji="0" lang="ru-RU" sz="20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kern="1200" dirty="0"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kern="1200" dirty="0"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30</a:t>
                      </a:r>
                    </a:p>
                  </a:txBody>
                  <a:tcPr marL="68580" marR="68580" marT="0" marB="0" anchor="ctr"/>
                </a:tc>
              </a:tr>
              <a:tr h="300579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Кайбицкий</a:t>
                      </a:r>
                      <a:r>
                        <a:rPr kumimoji="0" lang="ru-RU" sz="20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kern="1200" dirty="0"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kern="1200" dirty="0"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31</a:t>
                      </a:r>
                    </a:p>
                  </a:txBody>
                  <a:tcPr marL="68580" marR="68580" marT="0" marB="0" anchor="ctr"/>
                </a:tc>
              </a:tr>
              <a:tr h="300579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kern="120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Атнинский</a:t>
                      </a:r>
                      <a:r>
                        <a:rPr kumimoji="0" lang="ru-RU" sz="20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38</a:t>
                      </a:r>
                    </a:p>
                  </a:txBody>
                  <a:tcPr marL="68580" marR="68580" marT="0" marB="0" anchor="ctr"/>
                </a:tc>
              </a:tr>
              <a:tr h="300579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kern="120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В.Услонский</a:t>
                      </a:r>
                      <a:endParaRPr kumimoji="0" lang="ru-RU" sz="2000" b="1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42</a:t>
                      </a:r>
                    </a:p>
                  </a:txBody>
                  <a:tcPr marL="68580" marR="68580" marT="0" marB="0" anchor="ctr"/>
                </a:tc>
              </a:tr>
              <a:tr h="300579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kern="120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Зеленодольский</a:t>
                      </a:r>
                      <a:endParaRPr kumimoji="0" lang="ru-RU" sz="2000" b="1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43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9" name="Rectangle 29"/>
          <p:cNvSpPr>
            <a:spLocks noChangeArrowheads="1"/>
          </p:cNvSpPr>
          <p:nvPr/>
        </p:nvSpPr>
        <p:spPr bwMode="auto">
          <a:xfrm>
            <a:off x="3402013" y="854075"/>
            <a:ext cx="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70658" name="Rectangle 26"/>
          <p:cNvSpPr>
            <a:spLocks noChangeArrowheads="1"/>
          </p:cNvSpPr>
          <p:nvPr/>
        </p:nvSpPr>
        <p:spPr bwMode="auto">
          <a:xfrm>
            <a:off x="84138" y="2652713"/>
            <a:ext cx="31432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 b="1">
              <a:latin typeface="Tahoma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7950" y="188913"/>
            <a:ext cx="9036050" cy="1525587"/>
          </a:xfrm>
          <a:prstGeom prst="rect">
            <a:avLst/>
          </a:prstGeom>
          <a:noFill/>
        </p:spPr>
        <p:txBody>
          <a:bodyPr lIns="123819" tIns="61909" rIns="123819" bIns="61909">
            <a:spAutoFit/>
          </a:bodyPr>
          <a:lstStyle/>
          <a:p>
            <a:pPr algn="ctr">
              <a:defRPr/>
            </a:pPr>
            <a:r>
              <a:rPr lang="ru-RU" sz="32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</a:t>
            </a:r>
            <a:r>
              <a:rPr lang="ru-RU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Кредитование ЛПХ по Дрожжановскому району </a:t>
            </a:r>
          </a:p>
          <a:p>
            <a:pPr algn="ctr">
              <a:defRPr/>
            </a:pPr>
            <a:endParaRPr lang="ru-RU" sz="2800" b="1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algn="ctr">
              <a:defRPr/>
            </a:pPr>
            <a:r>
              <a:rPr lang="ru-RU" sz="32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                                                   </a:t>
            </a:r>
            <a:endParaRPr lang="ru-RU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9082" y="1212837"/>
            <a:ext cx="3161858" cy="3024336"/>
          </a:xfrm>
          <a:prstGeom prst="roundRect">
            <a:avLst>
              <a:gd name="adj" fmla="val 4749"/>
            </a:avLst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3819" tIns="61909" rIns="123819" bIns="61909" anchor="ctr"/>
          <a:lstStyle/>
          <a:p>
            <a:pPr>
              <a:defRPr/>
            </a:pPr>
            <a:r>
              <a:rPr lang="ru-RU" sz="2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Выдано кредитов </a:t>
            </a:r>
          </a:p>
          <a:p>
            <a:pPr>
              <a:defRPr/>
            </a:pPr>
            <a:r>
              <a:rPr lang="ru-RU" sz="2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за 2006-2012гг. –</a:t>
            </a:r>
          </a:p>
          <a:p>
            <a:pPr>
              <a:defRPr/>
            </a:pPr>
            <a:r>
              <a:rPr lang="ru-RU" sz="20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2282 кредита</a:t>
            </a:r>
          </a:p>
          <a:p>
            <a:pPr>
              <a:defRPr/>
            </a:pPr>
            <a:endParaRPr lang="en-US" sz="2000" b="1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ru-RU" sz="20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в т.ч. за  2012 г – </a:t>
            </a:r>
            <a:br>
              <a:rPr lang="ru-RU" sz="20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</a:br>
            <a:r>
              <a:rPr lang="ru-RU" sz="20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745 кредитов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12807" y="848033"/>
            <a:ext cx="3508788" cy="1709826"/>
          </a:xfrm>
          <a:prstGeom prst="roundRect">
            <a:avLst>
              <a:gd name="adj" fmla="val 869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3819" tIns="61909" rIns="123819" bIns="61909" anchor="ctr"/>
          <a:lstStyle/>
          <a:p>
            <a:pPr>
              <a:spcAft>
                <a:spcPts val="813"/>
              </a:spcAft>
              <a:defRPr/>
            </a:pP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Общая сумма кредитов </a:t>
            </a:r>
          </a:p>
          <a:p>
            <a:pPr>
              <a:spcAft>
                <a:spcPts val="813"/>
              </a:spcAft>
              <a:defRPr/>
            </a:pPr>
            <a: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425 </a:t>
            </a:r>
            <a:r>
              <a:rPr lang="ru-RU" sz="20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млн.руб</a:t>
            </a:r>
            <a: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>
              <a:spcAft>
                <a:spcPts val="813"/>
              </a:spcAft>
              <a:defRPr/>
            </a:pP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в </a:t>
            </a:r>
            <a:r>
              <a:rPr lang="ru-RU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т.ч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. за 2012 год – </a:t>
            </a:r>
          </a:p>
          <a:p>
            <a:pPr>
              <a:spcAft>
                <a:spcPts val="813"/>
              </a:spcAft>
              <a:defRPr/>
            </a:pPr>
            <a: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168 </a:t>
            </a:r>
            <a:r>
              <a:rPr lang="ru-RU" sz="20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млн.руб</a:t>
            </a:r>
            <a: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</p:txBody>
      </p:sp>
      <p:grpSp>
        <p:nvGrpSpPr>
          <p:cNvPr id="70666" name="Стрелка вниз 9"/>
          <p:cNvGrpSpPr>
            <a:grpSpLocks/>
          </p:cNvGrpSpPr>
          <p:nvPr/>
        </p:nvGrpSpPr>
        <p:grpSpPr bwMode="auto">
          <a:xfrm>
            <a:off x="3348038" y="1557338"/>
            <a:ext cx="682625" cy="603250"/>
            <a:chOff x="2097" y="1409"/>
            <a:chExt cx="430" cy="380"/>
          </a:xfrm>
        </p:grpSpPr>
        <p:pic>
          <p:nvPicPr>
            <p:cNvPr id="70681" name="Стрелка вниз 9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97" y="1409"/>
              <a:ext cx="430" cy="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82" name="Text Box 11"/>
            <p:cNvSpPr txBox="1">
              <a:spLocks noChangeArrowheads="1"/>
            </p:cNvSpPr>
            <p:nvPr/>
          </p:nvSpPr>
          <p:spPr bwMode="auto">
            <a:xfrm rot="-5400000">
              <a:off x="2192" y="1445"/>
              <a:ext cx="159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lIns="123819" tIns="61909" rIns="123819" bIns="61909" anchor="ctr"/>
            <a:lstStyle/>
            <a:p>
              <a:pPr algn="ctr"/>
              <a:endParaRPr lang="ru-RU">
                <a:solidFill>
                  <a:srgbClr val="FFFFFF"/>
                </a:solidFill>
                <a:latin typeface="Constantia" pitchFamily="18" charset="0"/>
              </a:endParaRPr>
            </a:p>
          </p:txBody>
        </p:sp>
      </p:grpSp>
      <p:grpSp>
        <p:nvGrpSpPr>
          <p:cNvPr id="70667" name="Группа 22"/>
          <p:cNvGrpSpPr>
            <a:grpSpLocks/>
          </p:cNvGrpSpPr>
          <p:nvPr/>
        </p:nvGrpSpPr>
        <p:grpSpPr bwMode="auto">
          <a:xfrm>
            <a:off x="7596188" y="1773238"/>
            <a:ext cx="1266825" cy="2747962"/>
            <a:chOff x="7858148" y="1785926"/>
            <a:chExt cx="1266907" cy="2747597"/>
          </a:xfrm>
        </p:grpSpPr>
        <p:pic>
          <p:nvPicPr>
            <p:cNvPr id="70677" name="Picture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858148" y="1785926"/>
              <a:ext cx="1266907" cy="2747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8675763" y="1835131"/>
              <a:ext cx="393725" cy="212697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ru-RU" sz="1400" b="1" i="1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Times New Roman" pitchFamily="18" charset="0"/>
                </a:rPr>
                <a:t>22</a:t>
              </a:r>
              <a:r>
                <a:rPr lang="en-US" sz="1400" b="1" i="1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nstantia" pitchFamily="18" charset="0"/>
                  <a:cs typeface="Times New Roman" pitchFamily="18" charset="0"/>
                </a:rPr>
                <a:t>%</a:t>
              </a:r>
              <a:endParaRPr lang="ru-RU" sz="1400" b="1" i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675763" y="2785918"/>
              <a:ext cx="393725" cy="212697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ru-RU" sz="1400" b="1" i="1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Times New Roman" pitchFamily="18" charset="0"/>
                </a:rPr>
                <a:t>56</a:t>
              </a:r>
              <a:r>
                <a:rPr lang="en-US" sz="1400" b="1" i="1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nstantia" pitchFamily="18" charset="0"/>
                  <a:cs typeface="Times New Roman" pitchFamily="18" charset="0"/>
                </a:rPr>
                <a:t>%</a:t>
              </a:r>
              <a:endParaRPr lang="ru-RU" sz="1400" b="1" i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653536" y="3714482"/>
              <a:ext cx="395314" cy="212697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ru-RU" sz="1400" b="1" i="1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Times New Roman" pitchFamily="18" charset="0"/>
                </a:rPr>
                <a:t>20</a:t>
              </a:r>
              <a:r>
                <a:rPr lang="en-US" sz="1400" b="1" i="1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nstantia" pitchFamily="18" charset="0"/>
                  <a:cs typeface="Times New Roman" pitchFamily="18" charset="0"/>
                </a:rPr>
                <a:t>%</a:t>
              </a:r>
              <a:endParaRPr lang="ru-RU" sz="1400" b="1" i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  <a:cs typeface="Times New Roman" pitchFamily="18" charset="0"/>
              </a:endParaRPr>
            </a:p>
          </p:txBody>
        </p:sp>
      </p:grpSp>
      <p:pic>
        <p:nvPicPr>
          <p:cNvPr id="70668" name="Picture 27" descr="sberban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4724400"/>
            <a:ext cx="295275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9" name="Picture 29" descr="Картинка 80 из 15073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6600" y="4724400"/>
            <a:ext cx="2879725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70" name="Picture 31" descr="ak%20bars%20bank_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27763" y="4724400"/>
            <a:ext cx="2808287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0671" name="Стрелка вниз 9"/>
          <p:cNvGrpSpPr>
            <a:grpSpLocks/>
          </p:cNvGrpSpPr>
          <p:nvPr/>
        </p:nvGrpSpPr>
        <p:grpSpPr bwMode="auto">
          <a:xfrm rot="10800000">
            <a:off x="3348038" y="2924175"/>
            <a:ext cx="682625" cy="576263"/>
            <a:chOff x="2097" y="1409"/>
            <a:chExt cx="430" cy="380"/>
          </a:xfrm>
        </p:grpSpPr>
        <p:pic>
          <p:nvPicPr>
            <p:cNvPr id="70675" name="Стрелка вниз 9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97" y="1409"/>
              <a:ext cx="430" cy="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76" name="Text Box 30"/>
            <p:cNvSpPr txBox="1">
              <a:spLocks noChangeArrowheads="1"/>
            </p:cNvSpPr>
            <p:nvPr/>
          </p:nvSpPr>
          <p:spPr bwMode="auto">
            <a:xfrm rot="-5400000">
              <a:off x="2192" y="1445"/>
              <a:ext cx="159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3819" tIns="61909" rIns="123819" bIns="61909" anchor="ctr"/>
            <a:lstStyle/>
            <a:p>
              <a:pPr algn="ctr"/>
              <a:endParaRPr lang="ru-RU">
                <a:solidFill>
                  <a:srgbClr val="FFFFFF"/>
                </a:solidFill>
                <a:latin typeface="Constantia" pitchFamily="18" charset="0"/>
              </a:endParaRPr>
            </a:p>
          </p:txBody>
        </p:sp>
      </p:grpSp>
      <p:sp>
        <p:nvSpPr>
          <p:cNvPr id="2" name="Скругленный прямоугольник 6"/>
          <p:cNvSpPr/>
          <p:nvPr/>
        </p:nvSpPr>
        <p:spPr>
          <a:xfrm>
            <a:off x="4012807" y="2580627"/>
            <a:ext cx="3508788" cy="2279768"/>
          </a:xfrm>
          <a:prstGeom prst="roundRect">
            <a:avLst>
              <a:gd name="adj" fmla="val 869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3819" tIns="61909" rIns="123819" bIns="61909" anchor="ctr"/>
          <a:lstStyle/>
          <a:p>
            <a:pPr>
              <a:spcAft>
                <a:spcPts val="813"/>
              </a:spcAft>
              <a:defRPr/>
            </a:pPr>
            <a:r>
              <a:rPr lang="ru-RU" sz="2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Выплачено субсидии за кредит ЛПХ: </a:t>
            </a:r>
          </a:p>
          <a:p>
            <a:pPr>
              <a:spcAft>
                <a:spcPts val="813"/>
              </a:spcAft>
              <a:defRPr/>
            </a:pPr>
            <a:r>
              <a:rPr lang="ru-RU" sz="2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-2009 г.</a:t>
            </a:r>
            <a:r>
              <a:rPr lang="ru-RU" sz="20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 4,8 млн.руб.</a:t>
            </a:r>
          </a:p>
          <a:p>
            <a:pPr>
              <a:spcAft>
                <a:spcPts val="813"/>
              </a:spcAft>
              <a:defRPr/>
            </a:pPr>
            <a:r>
              <a:rPr lang="ru-RU" sz="2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-2010 г.</a:t>
            </a:r>
            <a:r>
              <a:rPr lang="ru-RU" sz="20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 5,4 млн.руб.</a:t>
            </a:r>
          </a:p>
          <a:p>
            <a:pPr>
              <a:spcAft>
                <a:spcPts val="813"/>
              </a:spcAft>
              <a:defRPr/>
            </a:pPr>
            <a:r>
              <a:rPr lang="ru-RU" sz="2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-2011 г.</a:t>
            </a:r>
            <a:r>
              <a:rPr lang="ru-RU" sz="20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 8,2 млн.руб.</a:t>
            </a:r>
          </a:p>
          <a:p>
            <a:pPr>
              <a:spcAft>
                <a:spcPts val="813"/>
              </a:spcAft>
              <a:defRPr/>
            </a:pPr>
            <a:r>
              <a:rPr lang="ru-RU" sz="2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-2012 г.</a:t>
            </a:r>
            <a:r>
              <a:rPr lang="ru-RU" sz="20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 11 млн.руб.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3231</TotalTime>
  <Words>982</Words>
  <Application>Microsoft Office PowerPoint</Application>
  <PresentationFormat>Экран (4:3)</PresentationFormat>
  <Paragraphs>492</Paragraphs>
  <Slides>22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Шаблон оформления</vt:lpstr>
      </vt:variant>
      <vt:variant>
        <vt:i4>48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81" baseType="lpstr">
      <vt:lpstr>Arial</vt:lpstr>
      <vt:lpstr>Calibri</vt:lpstr>
      <vt:lpstr>Constantia</vt:lpstr>
      <vt:lpstr>Wingdings 2</vt:lpstr>
      <vt:lpstr>Tahoma</vt:lpstr>
      <vt:lpstr>Verdana</vt:lpstr>
      <vt:lpstr>Arial Cyr</vt:lpstr>
      <vt:lpstr>Franklin Gothic Book</vt:lpstr>
      <vt:lpstr>Wingdings</vt:lpstr>
      <vt:lpstr>Times New Roman</vt:lpstr>
      <vt:lpstr>Поток</vt:lpstr>
      <vt:lpstr>1_Поток</vt:lpstr>
      <vt:lpstr>2_Поток</vt:lpstr>
      <vt:lpstr>3_Поток</vt:lpstr>
      <vt:lpstr>4_Поток</vt:lpstr>
      <vt:lpstr>Поток</vt:lpstr>
      <vt:lpstr>1_Поток</vt:lpstr>
      <vt:lpstr>1_Поток</vt:lpstr>
      <vt:lpstr>1_Поток</vt:lpstr>
      <vt:lpstr>1_Поток</vt:lpstr>
      <vt:lpstr>1_Поток</vt:lpstr>
      <vt:lpstr>1_Поток</vt:lpstr>
      <vt:lpstr>1_Поток</vt:lpstr>
      <vt:lpstr>1_Поток</vt:lpstr>
      <vt:lpstr>1_Поток</vt:lpstr>
      <vt:lpstr>1_Поток</vt:lpstr>
      <vt:lpstr>2_Поток</vt:lpstr>
      <vt:lpstr>2_Поток</vt:lpstr>
      <vt:lpstr>2_Поток</vt:lpstr>
      <vt:lpstr>2_Поток</vt:lpstr>
      <vt:lpstr>2_Поток</vt:lpstr>
      <vt:lpstr>2_Поток</vt:lpstr>
      <vt:lpstr>2_Поток</vt:lpstr>
      <vt:lpstr>2_Поток</vt:lpstr>
      <vt:lpstr>2_Поток</vt:lpstr>
      <vt:lpstr>2_Поток</vt:lpstr>
      <vt:lpstr>2_Поток</vt:lpstr>
      <vt:lpstr>3_Поток</vt:lpstr>
      <vt:lpstr>3_Поток</vt:lpstr>
      <vt:lpstr>3_Поток</vt:lpstr>
      <vt:lpstr>3_Поток</vt:lpstr>
      <vt:lpstr>3_Поток</vt:lpstr>
      <vt:lpstr>3_Поток</vt:lpstr>
      <vt:lpstr>3_Поток</vt:lpstr>
      <vt:lpstr>3_Поток</vt:lpstr>
      <vt:lpstr>3_Поток</vt:lpstr>
      <vt:lpstr>3_Поток</vt:lpstr>
      <vt:lpstr>3_Поток</vt:lpstr>
      <vt:lpstr>4_Поток</vt:lpstr>
      <vt:lpstr>4_Поток</vt:lpstr>
      <vt:lpstr>4_Поток</vt:lpstr>
      <vt:lpstr>4_Поток</vt:lpstr>
      <vt:lpstr>4_Поток</vt:lpstr>
      <vt:lpstr>4_Поток</vt:lpstr>
      <vt:lpstr>4_Поток</vt:lpstr>
      <vt:lpstr>4_Поток</vt:lpstr>
      <vt:lpstr>4_Поток</vt:lpstr>
      <vt:lpstr>4_Поток</vt:lpstr>
      <vt:lpstr>Диаграмма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Катя Строева</dc:creator>
  <cp:lastModifiedBy>Ракипов Ильдар</cp:lastModifiedBy>
  <cp:revision>251</cp:revision>
  <cp:lastPrinted>2011-10-07T11:34:57Z</cp:lastPrinted>
  <dcterms:created xsi:type="dcterms:W3CDTF">2011-10-06T06:04:06Z</dcterms:created>
  <dcterms:modified xsi:type="dcterms:W3CDTF">2013-03-13T09:32:01Z</dcterms:modified>
</cp:coreProperties>
</file>